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6858000" cx="9144000"/>
  <p:notesSz cx="6858000" cy="9144000"/>
  <p:embeddedFontLst>
    <p:embeddedFont>
      <p:font typeface="Arimo"/>
      <p:regular r:id="rId73"/>
      <p:bold r:id="rId74"/>
      <p:italic r:id="rId75"/>
      <p:boldItalic r:id="rId76"/>
    </p:embeddedFont>
    <p:embeddedFont>
      <p:font typeface="Noto Sans Symbols"/>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75">
          <p15:clr>
            <a:srgbClr val="A4A3A4"/>
          </p15:clr>
        </p15:guide>
      </p15:sldGuideLst>
    </p:ext>
    <p:ext uri="http://customooxmlschemas.google.com/">
      <go:slidesCustomData xmlns:go="http://customooxmlschemas.google.com/" r:id="rId79" roundtripDataSignature="AMtx7mhKJsRCPNccYdlJQnr0Mx0aenu0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1363B5-BD89-461B-989A-A1293C1A8C35}">
  <a:tblStyle styleId="{F21363B5-BD89-461B-989A-A1293C1A8C35}"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7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rimo-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Arimo-italic.fntdata"/><Relationship Id="rId30" Type="http://schemas.openxmlformats.org/officeDocument/2006/relationships/slide" Target="slides/slide24.xml"/><Relationship Id="rId74" Type="http://schemas.openxmlformats.org/officeDocument/2006/relationships/font" Target="fonts/Arimo-bold.fntdata"/><Relationship Id="rId33" Type="http://schemas.openxmlformats.org/officeDocument/2006/relationships/slide" Target="slides/slide27.xml"/><Relationship Id="rId77" Type="http://schemas.openxmlformats.org/officeDocument/2006/relationships/font" Target="fonts/NotoSansSymbols-regular.fntdata"/><Relationship Id="rId32" Type="http://schemas.openxmlformats.org/officeDocument/2006/relationships/slide" Target="slides/slide26.xml"/><Relationship Id="rId76" Type="http://schemas.openxmlformats.org/officeDocument/2006/relationships/font" Target="fonts/Arimo-boldItalic.fntdata"/><Relationship Id="rId35" Type="http://schemas.openxmlformats.org/officeDocument/2006/relationships/slide" Target="slides/slide29.xml"/><Relationship Id="rId79" Type="http://customschemas.google.com/relationships/presentationmetadata" Target="metadata"/><Relationship Id="rId34" Type="http://schemas.openxmlformats.org/officeDocument/2006/relationships/slide" Target="slides/slide28.xml"/><Relationship Id="rId78" Type="http://schemas.openxmlformats.org/officeDocument/2006/relationships/font" Target="fonts/NotoSansSymbols-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91" name="Google Shape;91;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98" name="Google Shape;98;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93" name="Google Shape;293;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6" name="Google Shape;56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608" name="Google Shape;608;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09beac97ed_0_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g209beac97ed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09beac97ed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5" name="Google Shape;635;g209beac97ed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645" name="Google Shape;645;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655" name="Google Shape;655;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3" name="Google Shape;67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2" name="Google Shape;68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1" name="Google Shape;691;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0" name="Google Shape;700;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9" name="Google Shape;70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8" name="Google Shape;71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9" name="Google Shape;72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09beac97ed_0_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g209beac97ed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09beac97ed_0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8" name="Google Shape;748;g209beac97ed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7" name="Google Shape;767;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45" name="Google Shape;145;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55" name="Google Shape;15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6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6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2" name="Google Shape;22;p64"/>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4"/>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64"/>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7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 name="Google Shape;79;p73"/>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73"/>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3"/>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7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7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 name="Google Shape;85;p74"/>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74"/>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74"/>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65"/>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5"/>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65"/>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6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66"/>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6"/>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6"/>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6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67"/>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7"/>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7"/>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6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6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6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68"/>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8"/>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8"/>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9"/>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9"/>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9"/>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70"/>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0"/>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70"/>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7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5" name="Google Shape;65;p7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 name="Google Shape;66;p71"/>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1"/>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71"/>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7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2"/>
          <p:cNvSpPr/>
          <p:nvPr>
            <p:ph idx="2" type="pic"/>
          </p:nvPr>
        </p:nvSpPr>
        <p:spPr>
          <a:xfrm>
            <a:off x="1792288" y="612775"/>
            <a:ext cx="5486400" cy="4114800"/>
          </a:xfrm>
          <a:prstGeom prst="rect">
            <a:avLst/>
          </a:prstGeom>
          <a:noFill/>
          <a:ln>
            <a:noFill/>
          </a:ln>
        </p:spPr>
      </p:sp>
      <p:sp>
        <p:nvSpPr>
          <p:cNvPr id="72" name="Google Shape;72;p7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3" name="Google Shape;73;p72"/>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2"/>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72"/>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63"/>
          <p:cNvPicPr preferRelativeResize="0"/>
          <p:nvPr/>
        </p:nvPicPr>
        <p:blipFill rotWithShape="1">
          <a:blip r:embed="rId1">
            <a:alphaModFix/>
          </a:blip>
          <a:srcRect b="0" l="0" r="0" t="0"/>
          <a:stretch/>
        </p:blipFill>
        <p:spPr>
          <a:xfrm>
            <a:off x="-747" y="6487366"/>
            <a:ext cx="9131300" cy="357187"/>
          </a:xfrm>
          <a:prstGeom prst="rect">
            <a:avLst/>
          </a:prstGeom>
          <a:noFill/>
          <a:ln>
            <a:noFill/>
          </a:ln>
        </p:spPr>
      </p:pic>
      <p:sp>
        <p:nvSpPr>
          <p:cNvPr id="11" name="Google Shape;11;p63"/>
          <p:cNvSpPr/>
          <p:nvPr/>
        </p:nvSpPr>
        <p:spPr>
          <a:xfrm>
            <a:off x="0" y="0"/>
            <a:ext cx="9144000" cy="1417638"/>
          </a:xfrm>
          <a:prstGeom prst="rect">
            <a:avLst/>
          </a:prstGeom>
          <a:solidFill>
            <a:srgbClr val="FFE1A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 name="Google Shape;12;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header_UTM" id="13" name="Google Shape;13;p63"/>
          <p:cNvPicPr preferRelativeResize="0"/>
          <p:nvPr/>
        </p:nvPicPr>
        <p:blipFill rotWithShape="1">
          <a:blip r:embed="rId2">
            <a:alphaModFix/>
          </a:blip>
          <a:srcRect b="0" l="0" r="0" t="0"/>
          <a:stretch/>
        </p:blipFill>
        <p:spPr>
          <a:xfrm>
            <a:off x="63500" y="106363"/>
            <a:ext cx="1195388" cy="395287"/>
          </a:xfrm>
          <a:prstGeom prst="rect">
            <a:avLst/>
          </a:prstGeom>
          <a:noFill/>
          <a:ln>
            <a:noFill/>
          </a:ln>
        </p:spPr>
      </p:pic>
      <p:pic>
        <p:nvPicPr>
          <p:cNvPr descr="header_url" id="14" name="Google Shape;14;p63"/>
          <p:cNvPicPr preferRelativeResize="0"/>
          <p:nvPr/>
        </p:nvPicPr>
        <p:blipFill rotWithShape="1">
          <a:blip r:embed="rId3">
            <a:alphaModFix/>
          </a:blip>
          <a:srcRect b="0" l="0" r="0" t="0"/>
          <a:stretch/>
        </p:blipFill>
        <p:spPr>
          <a:xfrm>
            <a:off x="0" y="1169894"/>
            <a:ext cx="2376488" cy="255588"/>
          </a:xfrm>
          <a:prstGeom prst="rect">
            <a:avLst/>
          </a:prstGeom>
          <a:noFill/>
          <a:ln>
            <a:noFill/>
          </a:ln>
        </p:spPr>
      </p:pic>
      <p:sp>
        <p:nvSpPr>
          <p:cNvPr id="15" name="Google Shape;15;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63"/>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 name="Google Shape;17;p63"/>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 name="Google Shape;18;p63"/>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hyperlink" Target="http://agilemanifesto.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image" Target="../media/image28.png"/><Relationship Id="rId5" Type="http://schemas.openxmlformats.org/officeDocument/2006/relationships/image" Target="../media/image10.png"/><Relationship Id="rId6" Type="http://schemas.openxmlformats.org/officeDocument/2006/relationships/image" Target="../media/image21.jpg"/><Relationship Id="rId7"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0.png"/><Relationship Id="rId9"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18.png"/><Relationship Id="rId8"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13.png"/><Relationship Id="rId9" Type="http://schemas.openxmlformats.org/officeDocument/2006/relationships/image" Target="../media/image33.png"/><Relationship Id="rId5" Type="http://schemas.openxmlformats.org/officeDocument/2006/relationships/image" Target="../media/image22.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hyperlink" Target="http://www.planbox.com/resources/agil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hyperlink" Target="https://theagileadmin.com/what-is-devop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hyperlink" Target="https://dzone.com/articles/an-agile-introduction-to-devops-what-is-devops-an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hyperlink" Target="https://www.educba.com/agile-devop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hyperlink" Target="https://www.educba.com/agile-devop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Module 3: Agile Software Development</a:t>
            </a:r>
            <a:endParaRPr/>
          </a:p>
        </p:txBody>
      </p:sp>
      <p:sp>
        <p:nvSpPr>
          <p:cNvPr id="94" name="Google Shape;94;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100000"/>
              </a:lnSpc>
              <a:spcBef>
                <a:spcPts val="0"/>
              </a:spcBef>
              <a:spcAft>
                <a:spcPts val="0"/>
              </a:spcAft>
              <a:buClr>
                <a:schemeClr val="dk2"/>
              </a:buClr>
              <a:buSzPct val="100000"/>
              <a:buNone/>
            </a:pPr>
            <a:r>
              <a:rPr lang="en-US" sz="4000">
                <a:solidFill>
                  <a:schemeClr val="dk2"/>
                </a:solidFill>
              </a:rPr>
              <a:t>Software Engineering</a:t>
            </a:r>
            <a:endParaRPr sz="4000"/>
          </a:p>
          <a:p>
            <a:pPr indent="0" lvl="0" marL="0" rtl="0" algn="ctr">
              <a:lnSpc>
                <a:spcPct val="100000"/>
              </a:lnSpc>
              <a:spcBef>
                <a:spcPts val="518"/>
              </a:spcBef>
              <a:spcAft>
                <a:spcPts val="0"/>
              </a:spcAft>
              <a:buClr>
                <a:srgbClr val="888888"/>
              </a:buClr>
              <a:buSzPct val="100000"/>
              <a:buNone/>
            </a:pPr>
            <a:r>
              <a:rPr lang="en-US" sz="2800"/>
              <a:t>School of Computing, Faculty of Engineering</a:t>
            </a:r>
            <a:endParaRPr/>
          </a:p>
          <a:p>
            <a:pPr indent="0" lvl="0" marL="0" rtl="0" algn="ctr">
              <a:lnSpc>
                <a:spcPct val="100000"/>
              </a:lnSpc>
              <a:spcBef>
                <a:spcPts val="518"/>
              </a:spcBef>
              <a:spcAft>
                <a:spcPts val="0"/>
              </a:spcAft>
              <a:buClr>
                <a:srgbClr val="888888"/>
              </a:buClr>
              <a:buSzPct val="100000"/>
              <a:buNone/>
            </a:pPr>
            <a:r>
              <a:rPr lang="en-US" sz="2800"/>
              <a:t>Universiti Teknologi Malaysia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Balance of Plan-Driven or Agile Development…</a:t>
            </a:r>
            <a:endParaRPr/>
          </a:p>
        </p:txBody>
      </p:sp>
      <p:sp>
        <p:nvSpPr>
          <p:cNvPr id="176" name="Google Shape;176;p10"/>
          <p:cNvSpPr txBox="1"/>
          <p:nvPr/>
        </p:nvSpPr>
        <p:spPr>
          <a:xfrm>
            <a:off x="225961" y="4088539"/>
            <a:ext cx="2183130" cy="1428115"/>
          </a:xfrm>
          <a:prstGeom prst="rect">
            <a:avLst/>
          </a:prstGeom>
          <a:noFill/>
          <a:ln>
            <a:noFill/>
          </a:ln>
        </p:spPr>
        <p:txBody>
          <a:bodyPr anchorCtr="0" anchor="t" bIns="0" lIns="0" spcFirstLastPara="1" rIns="0" wrap="square" tIns="0">
            <a:spAutoFit/>
          </a:bodyPr>
          <a:lstStyle/>
          <a:p>
            <a:pPr indent="-342900" lvl="0" marL="355600" marR="5080" rtl="0" algn="l">
              <a:lnSpc>
                <a:spcPct val="100000"/>
              </a:lnSpc>
              <a:spcBef>
                <a:spcPts val="0"/>
              </a:spcBef>
              <a:spcAft>
                <a:spcPts val="0"/>
              </a:spcAft>
              <a:buClr>
                <a:srgbClr val="46424D"/>
              </a:buClr>
              <a:buSzPts val="2400"/>
              <a:buFont typeface="Noto Sans Symbols"/>
              <a:buChar char="✧"/>
            </a:pPr>
            <a:r>
              <a:rPr b="0" i="0" lang="en-US" sz="2400" u="none" cap="none" strike="noStrike">
                <a:solidFill>
                  <a:srgbClr val="46424D"/>
                </a:solidFill>
                <a:latin typeface="Arial"/>
                <a:ea typeface="Arial"/>
                <a:cs typeface="Arial"/>
                <a:sym typeface="Arial"/>
              </a:rPr>
              <a:t>How</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should</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I</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decide</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to</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use</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agile</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in</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my</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project?</a:t>
            </a:r>
            <a:endParaRPr b="0" i="0" sz="2400" u="none" cap="none" strike="noStrike">
              <a:solidFill>
                <a:schemeClr val="dk1"/>
              </a:solidFill>
              <a:latin typeface="Arial"/>
              <a:ea typeface="Arial"/>
              <a:cs typeface="Arial"/>
              <a:sym typeface="Arial"/>
            </a:endParaRPr>
          </a:p>
        </p:txBody>
      </p:sp>
      <p:sp>
        <p:nvSpPr>
          <p:cNvPr id="177" name="Google Shape;177;p10"/>
          <p:cNvSpPr/>
          <p:nvPr/>
        </p:nvSpPr>
        <p:spPr>
          <a:xfrm>
            <a:off x="848233" y="1543138"/>
            <a:ext cx="7581016" cy="46756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10"/>
          <p:cNvSpPr txBox="1"/>
          <p:nvPr/>
        </p:nvSpPr>
        <p:spPr>
          <a:xfrm>
            <a:off x="6633215" y="1475306"/>
            <a:ext cx="2537460" cy="909955"/>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200"/>
              <a:buFont typeface="Arial"/>
              <a:buNone/>
            </a:pPr>
            <a:r>
              <a:rPr b="0" i="0" lang="en-US" sz="1200" u="none" cap="none" strike="noStrike">
                <a:solidFill>
                  <a:srgbClr val="A5A5A5"/>
                </a:solidFill>
                <a:latin typeface="Arial"/>
                <a:ea typeface="Arial"/>
                <a:cs typeface="Arial"/>
                <a:sym typeface="Arial"/>
              </a:rPr>
              <a:t>Source:</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Boehm,</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Barry,</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and</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Richard</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Turner.</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Balancing</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Agility</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and</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Discipline:</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A</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Guide</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for</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the</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Perplexed.</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1st</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ed.</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Addison-Wesley/Pearson</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Education,</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2003.</a:t>
            </a:r>
            <a:endParaRPr b="0" i="0" sz="1200" u="none" cap="none" strike="noStrike">
              <a:solidFill>
                <a:schemeClr val="dk1"/>
              </a:solidFill>
              <a:latin typeface="Arial"/>
              <a:ea typeface="Arial"/>
              <a:cs typeface="Arial"/>
              <a:sym typeface="Arial"/>
            </a:endParaRPr>
          </a:p>
        </p:txBody>
      </p:sp>
      <p:sp>
        <p:nvSpPr>
          <p:cNvPr id="179" name="Google Shape;179;p10"/>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180" name="Google Shape;180;p10"/>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1" name="Google Shape;181;p10"/>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1"/>
          <p:cNvSpPr/>
          <p:nvPr/>
        </p:nvSpPr>
        <p:spPr>
          <a:xfrm>
            <a:off x="1430402" y="1773683"/>
            <a:ext cx="5443331" cy="458266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 name="Google Shape;187;p11"/>
          <p:cNvSpPr txBox="1"/>
          <p:nvPr/>
        </p:nvSpPr>
        <p:spPr>
          <a:xfrm>
            <a:off x="6633215" y="5466638"/>
            <a:ext cx="2536825" cy="909319"/>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200"/>
              <a:buFont typeface="Arial"/>
              <a:buNone/>
            </a:pPr>
            <a:r>
              <a:rPr b="0" i="0" lang="en-US" sz="1200" u="none" cap="none" strike="noStrike">
                <a:solidFill>
                  <a:srgbClr val="A5A5A5"/>
                </a:solidFill>
                <a:latin typeface="Arial"/>
                <a:ea typeface="Arial"/>
                <a:cs typeface="Arial"/>
                <a:sym typeface="Arial"/>
              </a:rPr>
              <a:t>Source:.</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Boehm,</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Barry,</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and</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Richard</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Turner.</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Balancing</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Agility</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and</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Discipline:</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A</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Guide</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for</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the</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Perplexed.</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1st</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ed.</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Addison-Wesley/Pearson</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Education,</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2003.</a:t>
            </a:r>
            <a:endParaRPr b="0" i="0" sz="1200" u="none" cap="none" strike="noStrike">
              <a:solidFill>
                <a:schemeClr val="dk1"/>
              </a:solidFill>
              <a:latin typeface="Arial"/>
              <a:ea typeface="Arial"/>
              <a:cs typeface="Arial"/>
              <a:sym typeface="Arial"/>
            </a:endParaRPr>
          </a:p>
        </p:txBody>
      </p:sp>
      <p:sp>
        <p:nvSpPr>
          <p:cNvPr id="188" name="Google Shape;188;p11"/>
          <p:cNvSpPr/>
          <p:nvPr/>
        </p:nvSpPr>
        <p:spPr>
          <a:xfrm>
            <a:off x="3584082" y="3647054"/>
            <a:ext cx="1061720" cy="1061720"/>
          </a:xfrm>
          <a:custGeom>
            <a:rect b="b" l="l" r="r" t="t"/>
            <a:pathLst>
              <a:path extrusionOk="0" h="1061720" w="1061720">
                <a:moveTo>
                  <a:pt x="94609" y="1030102"/>
                </a:moveTo>
                <a:lnTo>
                  <a:pt x="0" y="273305"/>
                </a:lnTo>
                <a:lnTo>
                  <a:pt x="535929" y="0"/>
                </a:lnTo>
                <a:lnTo>
                  <a:pt x="1061465" y="315346"/>
                </a:lnTo>
                <a:lnTo>
                  <a:pt x="924793" y="1061593"/>
                </a:lnTo>
                <a:lnTo>
                  <a:pt x="94609" y="1030102"/>
                </a:lnTo>
                <a:close/>
              </a:path>
            </a:pathLst>
          </a:custGeom>
          <a:noFill/>
          <a:ln cap="flat" cmpd="sng" w="9525">
            <a:solidFill>
              <a:srgbClr val="97B85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Balance of Plan-Driven or Agile Development</a:t>
            </a:r>
            <a:endParaRPr/>
          </a:p>
        </p:txBody>
      </p:sp>
      <p:sp>
        <p:nvSpPr>
          <p:cNvPr id="190" name="Google Shape;190;p11"/>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191" name="Google Shape;191;p11"/>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2" name="Google Shape;192;p11"/>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Plan-Driven and Agile…</a:t>
            </a:r>
            <a:endParaRPr/>
          </a:p>
        </p:txBody>
      </p:sp>
      <p:pic>
        <p:nvPicPr>
          <p:cNvPr descr="Screen Shot 2018-02-24 at 10.42.56 PM.png" id="198" name="Google Shape;198;p12"/>
          <p:cNvPicPr preferRelativeResize="0"/>
          <p:nvPr/>
        </p:nvPicPr>
        <p:blipFill rotWithShape="1">
          <a:blip r:embed="rId3">
            <a:alphaModFix/>
          </a:blip>
          <a:srcRect b="0" l="0" r="0" t="0"/>
          <a:stretch/>
        </p:blipFill>
        <p:spPr>
          <a:xfrm>
            <a:off x="114300" y="1371600"/>
            <a:ext cx="8893277" cy="5105400"/>
          </a:xfrm>
          <a:prstGeom prst="rect">
            <a:avLst/>
          </a:prstGeom>
          <a:noFill/>
          <a:ln>
            <a:noFill/>
          </a:ln>
        </p:spPr>
      </p:pic>
      <p:sp>
        <p:nvSpPr>
          <p:cNvPr id="199" name="Google Shape;199;p12"/>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200" name="Google Shape;200;p12"/>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1" name="Google Shape;201;p12"/>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Screen Shot 2018-02-24 at 10.43.24 PM.png" id="206" name="Google Shape;206;p13"/>
          <p:cNvPicPr preferRelativeResize="0"/>
          <p:nvPr/>
        </p:nvPicPr>
        <p:blipFill rotWithShape="1">
          <a:blip r:embed="rId3">
            <a:alphaModFix/>
          </a:blip>
          <a:srcRect b="0" l="0" r="0" t="0"/>
          <a:stretch/>
        </p:blipFill>
        <p:spPr>
          <a:xfrm>
            <a:off x="304800" y="1447800"/>
            <a:ext cx="8382000" cy="5029200"/>
          </a:xfrm>
          <a:prstGeom prst="rect">
            <a:avLst/>
          </a:prstGeom>
          <a:noFill/>
          <a:ln>
            <a:noFill/>
          </a:ln>
        </p:spPr>
      </p:pic>
      <p:sp>
        <p:nvSpPr>
          <p:cNvPr id="207" name="Google Shape;207;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Plan-Driven and Agile</a:t>
            </a:r>
            <a:endParaRPr/>
          </a:p>
        </p:txBody>
      </p:sp>
      <p:sp>
        <p:nvSpPr>
          <p:cNvPr id="208" name="Google Shape;208;p13"/>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209" name="Google Shape;209;p13"/>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0" name="Google Shape;210;p13"/>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Methods</a:t>
            </a:r>
            <a:endParaRPr/>
          </a:p>
        </p:txBody>
      </p:sp>
      <p:sp>
        <p:nvSpPr>
          <p:cNvPr id="216" name="Google Shape;216;p14"/>
          <p:cNvSpPr txBox="1"/>
          <p:nvPr/>
        </p:nvSpPr>
        <p:spPr>
          <a:xfrm>
            <a:off x="535937" y="1537608"/>
            <a:ext cx="8150864" cy="4801314"/>
          </a:xfrm>
          <a:prstGeom prst="rect">
            <a:avLst/>
          </a:prstGeom>
          <a:noFill/>
          <a:ln>
            <a:noFill/>
          </a:ln>
        </p:spPr>
        <p:txBody>
          <a:bodyPr anchorCtr="0" anchor="t" bIns="0" lIns="0" spcFirstLastPara="1" rIns="0" wrap="square" tIns="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Dissatisfaction with the overheads involved in software design methods of the 1980s and 1990s led to the creation of agile methods that: </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Focus on the code </a:t>
            </a:r>
            <a:r>
              <a:rPr b="0" i="0" lang="en-US" sz="2400" u="none" cap="none" strike="noStrike">
                <a:solidFill>
                  <a:schemeClr val="dk1"/>
                </a:solidFill>
                <a:latin typeface="Calibri"/>
                <a:ea typeface="Calibri"/>
                <a:cs typeface="Calibri"/>
                <a:sym typeface="Calibri"/>
              </a:rPr>
              <a:t>rather than the design </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Are based on an </a:t>
            </a:r>
            <a:r>
              <a:rPr b="0" i="0" lang="en-US" sz="2400" u="none" cap="none" strike="noStrike">
                <a:solidFill>
                  <a:srgbClr val="C00000"/>
                </a:solidFill>
                <a:latin typeface="Calibri"/>
                <a:ea typeface="Calibri"/>
                <a:cs typeface="Calibri"/>
                <a:sym typeface="Calibri"/>
              </a:rPr>
              <a:t>iterative approach</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to software development </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Are intended </a:t>
            </a:r>
            <a:r>
              <a:rPr b="0" i="0" lang="en-US" sz="2400" u="none" cap="none" strike="noStrike">
                <a:solidFill>
                  <a:srgbClr val="C00000"/>
                </a:solidFill>
                <a:latin typeface="Calibri"/>
                <a:ea typeface="Calibri"/>
                <a:cs typeface="Calibri"/>
                <a:sym typeface="Calibri"/>
              </a:rPr>
              <a:t>to deliver working software quickly </a:t>
            </a:r>
            <a:r>
              <a:rPr b="0" i="0" lang="en-US" sz="2400" u="none" cap="none" strike="noStrike">
                <a:solidFill>
                  <a:schemeClr val="dk1"/>
                </a:solidFill>
                <a:latin typeface="Calibri"/>
                <a:ea typeface="Calibri"/>
                <a:cs typeface="Calibri"/>
                <a:sym typeface="Calibri"/>
              </a:rPr>
              <a:t>and </a:t>
            </a:r>
            <a:r>
              <a:rPr b="0" i="0" lang="en-US" sz="2400" u="none" cap="none" strike="noStrike">
                <a:solidFill>
                  <a:srgbClr val="C00000"/>
                </a:solidFill>
                <a:latin typeface="Calibri"/>
                <a:ea typeface="Calibri"/>
                <a:cs typeface="Calibri"/>
                <a:sym typeface="Calibri"/>
              </a:rPr>
              <a:t>evolve this quickly</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to meet changing requirements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aim of agile methods is to </a:t>
            </a:r>
            <a:r>
              <a:rPr b="0" i="0" lang="en-US" sz="2400" u="none" cap="none" strike="noStrike">
                <a:solidFill>
                  <a:srgbClr val="C00000"/>
                </a:solidFill>
                <a:latin typeface="Calibri"/>
                <a:ea typeface="Calibri"/>
                <a:cs typeface="Calibri"/>
                <a:sym typeface="Calibri"/>
              </a:rPr>
              <a:t>reduce overheads</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in the software process (e.g. by limiting documentation) and </a:t>
            </a:r>
            <a:r>
              <a:rPr b="0" i="0" lang="en-US" sz="2400" u="none" cap="none" strike="noStrike">
                <a:solidFill>
                  <a:srgbClr val="C00000"/>
                </a:solidFill>
                <a:latin typeface="Calibri"/>
                <a:ea typeface="Calibri"/>
                <a:cs typeface="Calibri"/>
                <a:sym typeface="Calibri"/>
              </a:rPr>
              <a:t>to be able to respond quickly</a:t>
            </a:r>
            <a:r>
              <a:rPr b="0" i="0" lang="en-US" sz="2400" u="none" cap="none" strike="noStrike">
                <a:solidFill>
                  <a:schemeClr val="dk1"/>
                </a:solidFill>
                <a:latin typeface="Calibri"/>
                <a:ea typeface="Calibri"/>
                <a:cs typeface="Calibri"/>
                <a:sym typeface="Calibri"/>
              </a:rPr>
              <a:t> to changing requirements without excessive rework</a:t>
            </a:r>
            <a:endParaRPr b="0" i="0" sz="1400" u="none" cap="none" strike="noStrike">
              <a:solidFill>
                <a:srgbClr val="000000"/>
              </a:solidFill>
              <a:latin typeface="Arial"/>
              <a:ea typeface="Arial"/>
              <a:cs typeface="Arial"/>
              <a:sym typeface="Arial"/>
            </a:endParaRPr>
          </a:p>
          <a:p>
            <a:pPr indent="0" lvl="0" marL="12700" marR="95885"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7" name="Google Shape;217;p14"/>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218" name="Google Shape;218;p14"/>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9" name="Google Shape;219;p14"/>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Manifesto</a:t>
            </a:r>
            <a:endParaRPr/>
          </a:p>
        </p:txBody>
      </p:sp>
      <p:sp>
        <p:nvSpPr>
          <p:cNvPr id="225" name="Google Shape;225;p15"/>
          <p:cNvSpPr/>
          <p:nvPr/>
        </p:nvSpPr>
        <p:spPr>
          <a:xfrm>
            <a:off x="478219" y="1479539"/>
            <a:ext cx="8208020" cy="492126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 name="Google Shape;226;p15"/>
          <p:cNvSpPr txBox="1"/>
          <p:nvPr/>
        </p:nvSpPr>
        <p:spPr>
          <a:xfrm>
            <a:off x="535940" y="1198192"/>
            <a:ext cx="8053705" cy="4840605"/>
          </a:xfrm>
          <a:prstGeom prst="rect">
            <a:avLst/>
          </a:prstGeom>
          <a:noFill/>
          <a:ln>
            <a:noFill/>
          </a:ln>
        </p:spPr>
        <p:txBody>
          <a:bodyPr anchorCtr="0" anchor="t" bIns="0" lIns="0" spcFirstLastPara="1" rIns="0" wrap="square" tIns="0">
            <a:spAutoFit/>
          </a:bodyPr>
          <a:lstStyle/>
          <a:p>
            <a:pPr indent="0" lvl="0" marL="0" marR="5080" rtl="0" algn="r">
              <a:lnSpc>
                <a:spcPct val="100000"/>
              </a:lnSpc>
              <a:spcBef>
                <a:spcPts val="0"/>
              </a:spcBef>
              <a:spcAft>
                <a:spcPts val="0"/>
              </a:spcAft>
              <a:buClr>
                <a:srgbClr val="000000"/>
              </a:buClr>
              <a:buSzPts val="1200"/>
              <a:buFont typeface="Arial"/>
              <a:buNone/>
            </a:pPr>
            <a:r>
              <a:rPr b="0" i="0" lang="en-US" sz="1200" u="none" cap="none" strike="noStrike">
                <a:solidFill>
                  <a:srgbClr val="A5A5A5"/>
                </a:solidFill>
                <a:latin typeface="Arial"/>
                <a:ea typeface="Arial"/>
                <a:cs typeface="Arial"/>
                <a:sym typeface="Arial"/>
              </a:rPr>
              <a:t>Source:</a:t>
            </a:r>
            <a:r>
              <a:rPr b="0" i="0" lang="en-US" sz="1200" u="none" cap="none" strike="noStrike">
                <a:solidFill>
                  <a:srgbClr val="A5A5A5"/>
                </a:solidFill>
                <a:latin typeface="Times New Roman"/>
                <a:ea typeface="Times New Roman"/>
                <a:cs typeface="Times New Roman"/>
                <a:sym typeface="Times New Roman"/>
              </a:rPr>
              <a:t> </a:t>
            </a:r>
            <a:r>
              <a:rPr b="0" i="0" lang="en-US" sz="1200" u="sng" cap="none" strike="noStrike">
                <a:solidFill>
                  <a:srgbClr val="A5A5A5"/>
                </a:solidFill>
                <a:latin typeface="Arial"/>
                <a:ea typeface="Arial"/>
                <a:cs typeface="Arial"/>
                <a:sym typeface="Arial"/>
                <a:hlinkClick r:id="rId4">
                  <a:extLst>
                    <a:ext uri="{A12FA001-AC4F-418D-AE19-62706E023703}">
                      <ahyp:hlinkClr val="tx"/>
                    </a:ext>
                  </a:extLst>
                </a:hlinkClick>
              </a:rPr>
              <a:t>http://agilemanifesto.org</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342900" lvl="0" marL="355600" marR="654050" rtl="0" algn="l">
              <a:lnSpc>
                <a:spcPct val="100000"/>
              </a:lnSpc>
              <a:spcBef>
                <a:spcPts val="775"/>
              </a:spcBef>
              <a:spcAft>
                <a:spcPts val="0"/>
              </a:spcAft>
              <a:buClr>
                <a:srgbClr val="46424D"/>
              </a:buClr>
              <a:buSzPts val="2400"/>
              <a:buFont typeface="Noto Sans Symbols"/>
              <a:buChar char="✧"/>
            </a:pPr>
            <a:r>
              <a:rPr b="0" i="0" lang="en-US" sz="2400" u="none" cap="none" strike="noStrike">
                <a:solidFill>
                  <a:srgbClr val="46424D"/>
                </a:solidFill>
                <a:latin typeface="Arial"/>
                <a:ea typeface="Arial"/>
                <a:cs typeface="Arial"/>
                <a:sym typeface="Arial"/>
              </a:rPr>
              <a:t>The</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philosophy</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emphasizes</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flexibility</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and</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producing</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software</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quickly</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and</a:t>
            </a:r>
            <a:r>
              <a:rPr b="0" i="0" lang="en-US" sz="2400" u="none" cap="none" strike="noStrike">
                <a:solidFill>
                  <a:srgbClr val="46424D"/>
                </a:solidFill>
                <a:latin typeface="Times New Roman"/>
                <a:ea typeface="Times New Roman"/>
                <a:cs typeface="Times New Roman"/>
                <a:sym typeface="Times New Roman"/>
              </a:rPr>
              <a:t> </a:t>
            </a:r>
            <a:r>
              <a:rPr b="0" i="0" lang="en-US" sz="2400" u="none" cap="none" strike="noStrike">
                <a:solidFill>
                  <a:srgbClr val="46424D"/>
                </a:solidFill>
                <a:latin typeface="Arial"/>
                <a:ea typeface="Arial"/>
                <a:cs typeface="Arial"/>
                <a:sym typeface="Arial"/>
              </a:rPr>
              <a:t>capably.</a:t>
            </a:r>
            <a:endParaRPr b="0" i="0" sz="2400" u="none" cap="none" strike="noStrike">
              <a:solidFill>
                <a:schemeClr val="dk1"/>
              </a:solidFill>
              <a:latin typeface="Arial"/>
              <a:ea typeface="Arial"/>
              <a:cs typeface="Arial"/>
              <a:sym typeface="Arial"/>
            </a:endParaRPr>
          </a:p>
          <a:p>
            <a:pPr indent="-342900" lvl="0" marL="355600" marR="256540" rtl="0" algn="l">
              <a:lnSpc>
                <a:spcPct val="100000"/>
              </a:lnSpc>
              <a:spcBef>
                <a:spcPts val="1200"/>
              </a:spcBef>
              <a:spcAft>
                <a:spcPts val="0"/>
              </a:spcAft>
              <a:buClr>
                <a:srgbClr val="46424D"/>
              </a:buClr>
              <a:buSzPts val="2400"/>
              <a:buFont typeface="Noto Sans Symbols"/>
              <a:buChar char="✧"/>
            </a:pPr>
            <a:r>
              <a:rPr b="0" i="1" lang="en-US" sz="2400" u="none" cap="none" strike="noStrike">
                <a:solidFill>
                  <a:srgbClr val="46424D"/>
                </a:solidFill>
                <a:latin typeface="Arial"/>
                <a:ea typeface="Arial"/>
                <a:cs typeface="Arial"/>
                <a:sym typeface="Arial"/>
              </a:rPr>
              <a:t>“We are uncovering better ways of developing software by</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doing</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it</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and</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helping</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others</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do</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it.</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Through</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this</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work</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we</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have</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come</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to</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value:</a:t>
            </a:r>
            <a:endParaRPr b="0" i="0" sz="2400" u="none" cap="none" strike="noStrike">
              <a:solidFill>
                <a:schemeClr val="dk1"/>
              </a:solidFill>
              <a:latin typeface="Arial"/>
              <a:ea typeface="Arial"/>
              <a:cs typeface="Arial"/>
              <a:sym typeface="Arial"/>
            </a:endParaRPr>
          </a:p>
          <a:p>
            <a:pPr indent="-286385" lvl="1" marL="756285" marR="0" rtl="0" algn="l">
              <a:lnSpc>
                <a:spcPct val="100000"/>
              </a:lnSpc>
              <a:spcBef>
                <a:spcPts val="900"/>
              </a:spcBef>
              <a:spcAft>
                <a:spcPts val="0"/>
              </a:spcAft>
              <a:buClr>
                <a:srgbClr val="00AF50"/>
              </a:buClr>
              <a:buSzPts val="2000"/>
              <a:buFont typeface="Noto Sans Symbols"/>
              <a:buChar char="▪"/>
            </a:pPr>
            <a:r>
              <a:rPr b="0" i="1" lang="en-US" sz="2000" u="none" cap="none" strike="noStrike">
                <a:solidFill>
                  <a:srgbClr val="00AF50"/>
                </a:solidFill>
                <a:latin typeface="Arial"/>
                <a:ea typeface="Arial"/>
                <a:cs typeface="Arial"/>
                <a:sym typeface="Arial"/>
              </a:rPr>
              <a:t>Individuals</a:t>
            </a:r>
            <a:r>
              <a:rPr b="0" i="1" lang="en-US" sz="2000" u="none" cap="none" strike="noStrike">
                <a:solidFill>
                  <a:srgbClr val="00AF50"/>
                </a:solidFill>
                <a:latin typeface="Times New Roman"/>
                <a:ea typeface="Times New Roman"/>
                <a:cs typeface="Times New Roman"/>
                <a:sym typeface="Times New Roman"/>
              </a:rPr>
              <a:t> </a:t>
            </a:r>
            <a:r>
              <a:rPr b="0" i="1" lang="en-US" sz="2000" u="none" cap="none" strike="noStrike">
                <a:solidFill>
                  <a:srgbClr val="46424D"/>
                </a:solidFill>
                <a:latin typeface="Arial"/>
                <a:ea typeface="Arial"/>
                <a:cs typeface="Arial"/>
                <a:sym typeface="Arial"/>
              </a:rPr>
              <a:t>and</a:t>
            </a:r>
            <a:r>
              <a:rPr b="0" i="1" lang="en-US" sz="2000" u="none" cap="none" strike="noStrike">
                <a:solidFill>
                  <a:srgbClr val="46424D"/>
                </a:solidFill>
                <a:latin typeface="Times New Roman"/>
                <a:ea typeface="Times New Roman"/>
                <a:cs typeface="Times New Roman"/>
                <a:sym typeface="Times New Roman"/>
              </a:rPr>
              <a:t> </a:t>
            </a:r>
            <a:r>
              <a:rPr b="0" i="1" lang="en-US" sz="2000" u="none" cap="none" strike="noStrike">
                <a:solidFill>
                  <a:srgbClr val="00AF50"/>
                </a:solidFill>
                <a:latin typeface="Arial"/>
                <a:ea typeface="Arial"/>
                <a:cs typeface="Arial"/>
                <a:sym typeface="Arial"/>
              </a:rPr>
              <a:t>interactions</a:t>
            </a:r>
            <a:r>
              <a:rPr b="0" i="1" lang="en-US" sz="2000" u="none" cap="none" strike="noStrike">
                <a:solidFill>
                  <a:srgbClr val="00AF50"/>
                </a:solidFill>
                <a:latin typeface="Times New Roman"/>
                <a:ea typeface="Times New Roman"/>
                <a:cs typeface="Times New Roman"/>
                <a:sym typeface="Times New Roman"/>
              </a:rPr>
              <a:t> </a:t>
            </a:r>
            <a:r>
              <a:rPr b="0" i="1" lang="en-US" sz="2000" u="none" cap="none" strike="noStrike">
                <a:solidFill>
                  <a:srgbClr val="46424D"/>
                </a:solidFill>
                <a:latin typeface="Arial"/>
                <a:ea typeface="Arial"/>
                <a:cs typeface="Arial"/>
                <a:sym typeface="Arial"/>
              </a:rPr>
              <a:t>over</a:t>
            </a:r>
            <a:r>
              <a:rPr b="0" i="1" lang="en-US" sz="2000" u="none" cap="none" strike="noStrike">
                <a:solidFill>
                  <a:srgbClr val="46424D"/>
                </a:solidFill>
                <a:latin typeface="Times New Roman"/>
                <a:ea typeface="Times New Roman"/>
                <a:cs typeface="Times New Roman"/>
                <a:sym typeface="Times New Roman"/>
              </a:rPr>
              <a:t> </a:t>
            </a:r>
            <a:r>
              <a:rPr b="0" i="1" lang="en-US" sz="2000" u="none" cap="none" strike="noStrike">
                <a:solidFill>
                  <a:srgbClr val="C00000"/>
                </a:solidFill>
                <a:latin typeface="Arial"/>
                <a:ea typeface="Arial"/>
                <a:cs typeface="Arial"/>
                <a:sym typeface="Arial"/>
              </a:rPr>
              <a:t>processes</a:t>
            </a:r>
            <a:r>
              <a:rPr b="0" i="1" lang="en-US" sz="2000" u="none" cap="none" strike="noStrike">
                <a:solidFill>
                  <a:srgbClr val="C00000"/>
                </a:solidFill>
                <a:latin typeface="Times New Roman"/>
                <a:ea typeface="Times New Roman"/>
                <a:cs typeface="Times New Roman"/>
                <a:sym typeface="Times New Roman"/>
              </a:rPr>
              <a:t> </a:t>
            </a:r>
            <a:r>
              <a:rPr b="0" i="1" lang="en-US" sz="2000" u="none" cap="none" strike="noStrike">
                <a:solidFill>
                  <a:srgbClr val="46424D"/>
                </a:solidFill>
                <a:latin typeface="Arial"/>
                <a:ea typeface="Arial"/>
                <a:cs typeface="Arial"/>
                <a:sym typeface="Arial"/>
              </a:rPr>
              <a:t>and</a:t>
            </a:r>
            <a:r>
              <a:rPr b="0" i="1" lang="en-US" sz="2000" u="none" cap="none" strike="noStrike">
                <a:solidFill>
                  <a:srgbClr val="46424D"/>
                </a:solidFill>
                <a:latin typeface="Times New Roman"/>
                <a:ea typeface="Times New Roman"/>
                <a:cs typeface="Times New Roman"/>
                <a:sym typeface="Times New Roman"/>
              </a:rPr>
              <a:t> </a:t>
            </a:r>
            <a:r>
              <a:rPr b="0" i="1" lang="en-US" sz="2000" u="none" cap="none" strike="noStrike">
                <a:solidFill>
                  <a:srgbClr val="C00000"/>
                </a:solidFill>
                <a:latin typeface="Arial"/>
                <a:ea typeface="Arial"/>
                <a:cs typeface="Arial"/>
                <a:sym typeface="Arial"/>
              </a:rPr>
              <a:t>tools</a:t>
            </a:r>
            <a:endParaRPr b="0" i="0" sz="2000" u="none" cap="none" strike="noStrike">
              <a:solidFill>
                <a:schemeClr val="dk1"/>
              </a:solidFill>
              <a:latin typeface="Arial"/>
              <a:ea typeface="Arial"/>
              <a:cs typeface="Arial"/>
              <a:sym typeface="Arial"/>
            </a:endParaRPr>
          </a:p>
          <a:p>
            <a:pPr indent="-286385" lvl="1" marL="756285" marR="0" rtl="0" algn="l">
              <a:lnSpc>
                <a:spcPct val="100000"/>
              </a:lnSpc>
              <a:spcBef>
                <a:spcPts val="600"/>
              </a:spcBef>
              <a:spcAft>
                <a:spcPts val="0"/>
              </a:spcAft>
              <a:buClr>
                <a:srgbClr val="00AF50"/>
              </a:buClr>
              <a:buSzPts val="2000"/>
              <a:buFont typeface="Noto Sans Symbols"/>
              <a:buChar char="▪"/>
            </a:pPr>
            <a:r>
              <a:rPr b="0" i="1" lang="en-US" sz="2000" u="none" cap="none" strike="noStrike">
                <a:solidFill>
                  <a:srgbClr val="00AF50"/>
                </a:solidFill>
                <a:latin typeface="Arial"/>
                <a:ea typeface="Arial"/>
                <a:cs typeface="Arial"/>
                <a:sym typeface="Arial"/>
              </a:rPr>
              <a:t>Working</a:t>
            </a:r>
            <a:r>
              <a:rPr b="0" i="1" lang="en-US" sz="2000" u="none" cap="none" strike="noStrike">
                <a:solidFill>
                  <a:srgbClr val="00AF50"/>
                </a:solidFill>
                <a:latin typeface="Times New Roman"/>
                <a:ea typeface="Times New Roman"/>
                <a:cs typeface="Times New Roman"/>
                <a:sym typeface="Times New Roman"/>
              </a:rPr>
              <a:t> </a:t>
            </a:r>
            <a:r>
              <a:rPr b="0" i="1" lang="en-US" sz="2000" u="none" cap="none" strike="noStrike">
                <a:solidFill>
                  <a:srgbClr val="00AF50"/>
                </a:solidFill>
                <a:latin typeface="Arial"/>
                <a:ea typeface="Arial"/>
                <a:cs typeface="Arial"/>
                <a:sym typeface="Arial"/>
              </a:rPr>
              <a:t>software</a:t>
            </a:r>
            <a:r>
              <a:rPr b="0" i="1" lang="en-US" sz="2000" u="none" cap="none" strike="noStrike">
                <a:solidFill>
                  <a:srgbClr val="00AF50"/>
                </a:solidFill>
                <a:latin typeface="Times New Roman"/>
                <a:ea typeface="Times New Roman"/>
                <a:cs typeface="Times New Roman"/>
                <a:sym typeface="Times New Roman"/>
              </a:rPr>
              <a:t> </a:t>
            </a:r>
            <a:r>
              <a:rPr b="0" i="1" lang="en-US" sz="2000" u="none" cap="none" strike="noStrike">
                <a:solidFill>
                  <a:srgbClr val="46424D"/>
                </a:solidFill>
                <a:latin typeface="Arial"/>
                <a:ea typeface="Arial"/>
                <a:cs typeface="Arial"/>
                <a:sym typeface="Arial"/>
              </a:rPr>
              <a:t>over</a:t>
            </a:r>
            <a:r>
              <a:rPr b="0" i="1" lang="en-US" sz="2000" u="none" cap="none" strike="noStrike">
                <a:solidFill>
                  <a:srgbClr val="46424D"/>
                </a:solidFill>
                <a:latin typeface="Times New Roman"/>
                <a:ea typeface="Times New Roman"/>
                <a:cs typeface="Times New Roman"/>
                <a:sym typeface="Times New Roman"/>
              </a:rPr>
              <a:t> </a:t>
            </a:r>
            <a:r>
              <a:rPr b="0" i="1" lang="en-US" sz="2000" u="none" cap="none" strike="noStrike">
                <a:solidFill>
                  <a:srgbClr val="46424D"/>
                </a:solidFill>
                <a:latin typeface="Arial"/>
                <a:ea typeface="Arial"/>
                <a:cs typeface="Arial"/>
                <a:sym typeface="Arial"/>
              </a:rPr>
              <a:t>comprehensive</a:t>
            </a:r>
            <a:r>
              <a:rPr b="0" i="1" lang="en-US" sz="2000" u="none" cap="none" strike="noStrike">
                <a:solidFill>
                  <a:srgbClr val="46424D"/>
                </a:solidFill>
                <a:latin typeface="Times New Roman"/>
                <a:ea typeface="Times New Roman"/>
                <a:cs typeface="Times New Roman"/>
                <a:sym typeface="Times New Roman"/>
              </a:rPr>
              <a:t> </a:t>
            </a:r>
            <a:r>
              <a:rPr b="0" i="1" lang="en-US" sz="2000" u="none" cap="none" strike="noStrike">
                <a:solidFill>
                  <a:srgbClr val="C00000"/>
                </a:solidFill>
                <a:latin typeface="Arial"/>
                <a:ea typeface="Arial"/>
                <a:cs typeface="Arial"/>
                <a:sym typeface="Arial"/>
              </a:rPr>
              <a:t>documentation</a:t>
            </a:r>
            <a:endParaRPr b="0" i="0" sz="2000" u="none" cap="none" strike="noStrike">
              <a:solidFill>
                <a:schemeClr val="dk1"/>
              </a:solidFill>
              <a:latin typeface="Arial"/>
              <a:ea typeface="Arial"/>
              <a:cs typeface="Arial"/>
              <a:sym typeface="Arial"/>
            </a:endParaRPr>
          </a:p>
          <a:p>
            <a:pPr indent="-286385" lvl="1" marL="756285" marR="0" rtl="0" algn="l">
              <a:lnSpc>
                <a:spcPct val="100000"/>
              </a:lnSpc>
              <a:spcBef>
                <a:spcPts val="600"/>
              </a:spcBef>
              <a:spcAft>
                <a:spcPts val="0"/>
              </a:spcAft>
              <a:buClr>
                <a:srgbClr val="00AF50"/>
              </a:buClr>
              <a:buSzPts val="2000"/>
              <a:buFont typeface="Noto Sans Symbols"/>
              <a:buChar char="▪"/>
            </a:pPr>
            <a:r>
              <a:rPr b="0" i="1" lang="en-US" sz="2000" u="none" cap="none" strike="noStrike">
                <a:solidFill>
                  <a:srgbClr val="00AF50"/>
                </a:solidFill>
                <a:latin typeface="Arial"/>
                <a:ea typeface="Arial"/>
                <a:cs typeface="Arial"/>
                <a:sym typeface="Arial"/>
              </a:rPr>
              <a:t>Customer</a:t>
            </a:r>
            <a:r>
              <a:rPr b="0" i="1" lang="en-US" sz="2000" u="none" cap="none" strike="noStrike">
                <a:solidFill>
                  <a:srgbClr val="00AF50"/>
                </a:solidFill>
                <a:latin typeface="Times New Roman"/>
                <a:ea typeface="Times New Roman"/>
                <a:cs typeface="Times New Roman"/>
                <a:sym typeface="Times New Roman"/>
              </a:rPr>
              <a:t> </a:t>
            </a:r>
            <a:r>
              <a:rPr b="0" i="1" lang="en-US" sz="2000" u="none" cap="none" strike="noStrike">
                <a:solidFill>
                  <a:srgbClr val="00AF50"/>
                </a:solidFill>
                <a:latin typeface="Arial"/>
                <a:ea typeface="Arial"/>
                <a:cs typeface="Arial"/>
                <a:sym typeface="Arial"/>
              </a:rPr>
              <a:t>collaboration</a:t>
            </a:r>
            <a:r>
              <a:rPr b="0" i="1" lang="en-US" sz="2000" u="none" cap="none" strike="noStrike">
                <a:solidFill>
                  <a:srgbClr val="00AF50"/>
                </a:solidFill>
                <a:latin typeface="Times New Roman"/>
                <a:ea typeface="Times New Roman"/>
                <a:cs typeface="Times New Roman"/>
                <a:sym typeface="Times New Roman"/>
              </a:rPr>
              <a:t> </a:t>
            </a:r>
            <a:r>
              <a:rPr b="0" i="1" lang="en-US" sz="2000" u="none" cap="none" strike="noStrike">
                <a:solidFill>
                  <a:srgbClr val="46424D"/>
                </a:solidFill>
                <a:latin typeface="Arial"/>
                <a:ea typeface="Arial"/>
                <a:cs typeface="Arial"/>
                <a:sym typeface="Arial"/>
              </a:rPr>
              <a:t>over</a:t>
            </a:r>
            <a:r>
              <a:rPr b="0" i="1" lang="en-US" sz="2000" u="none" cap="none" strike="noStrike">
                <a:solidFill>
                  <a:srgbClr val="46424D"/>
                </a:solidFill>
                <a:latin typeface="Times New Roman"/>
                <a:ea typeface="Times New Roman"/>
                <a:cs typeface="Times New Roman"/>
                <a:sym typeface="Times New Roman"/>
              </a:rPr>
              <a:t> </a:t>
            </a:r>
            <a:r>
              <a:rPr b="0" i="1" lang="en-US" sz="2000" u="none" cap="none" strike="noStrike">
                <a:solidFill>
                  <a:srgbClr val="C00000"/>
                </a:solidFill>
                <a:latin typeface="Arial"/>
                <a:ea typeface="Arial"/>
                <a:cs typeface="Arial"/>
                <a:sym typeface="Arial"/>
              </a:rPr>
              <a:t>contract</a:t>
            </a:r>
            <a:r>
              <a:rPr b="0" i="1" lang="en-US" sz="2000" u="none" cap="none" strike="noStrike">
                <a:solidFill>
                  <a:srgbClr val="C00000"/>
                </a:solidFill>
                <a:latin typeface="Times New Roman"/>
                <a:ea typeface="Times New Roman"/>
                <a:cs typeface="Times New Roman"/>
                <a:sym typeface="Times New Roman"/>
              </a:rPr>
              <a:t> </a:t>
            </a:r>
            <a:r>
              <a:rPr b="0" i="1" lang="en-US" sz="2000" u="none" cap="none" strike="noStrike">
                <a:solidFill>
                  <a:srgbClr val="C00000"/>
                </a:solidFill>
                <a:latin typeface="Arial"/>
                <a:ea typeface="Arial"/>
                <a:cs typeface="Arial"/>
                <a:sym typeface="Arial"/>
              </a:rPr>
              <a:t>negotiation</a:t>
            </a:r>
            <a:endParaRPr b="0" i="0" sz="2000" u="none" cap="none" strike="noStrike">
              <a:solidFill>
                <a:schemeClr val="dk1"/>
              </a:solidFill>
              <a:latin typeface="Arial"/>
              <a:ea typeface="Arial"/>
              <a:cs typeface="Arial"/>
              <a:sym typeface="Arial"/>
            </a:endParaRPr>
          </a:p>
          <a:p>
            <a:pPr indent="-286385" lvl="1" marL="756285" marR="0" rtl="0" algn="l">
              <a:lnSpc>
                <a:spcPct val="100000"/>
              </a:lnSpc>
              <a:spcBef>
                <a:spcPts val="600"/>
              </a:spcBef>
              <a:spcAft>
                <a:spcPts val="0"/>
              </a:spcAft>
              <a:buClr>
                <a:srgbClr val="00AF50"/>
              </a:buClr>
              <a:buSzPts val="2000"/>
              <a:buFont typeface="Noto Sans Symbols"/>
              <a:buChar char="▪"/>
            </a:pPr>
            <a:r>
              <a:rPr b="0" i="1" lang="en-US" sz="2000" u="none" cap="none" strike="noStrike">
                <a:solidFill>
                  <a:srgbClr val="00AF50"/>
                </a:solidFill>
                <a:latin typeface="Arial"/>
                <a:ea typeface="Arial"/>
                <a:cs typeface="Arial"/>
                <a:sym typeface="Arial"/>
              </a:rPr>
              <a:t>Responding</a:t>
            </a:r>
            <a:r>
              <a:rPr b="0" i="1" lang="en-US" sz="2000" u="none" cap="none" strike="noStrike">
                <a:solidFill>
                  <a:srgbClr val="00AF50"/>
                </a:solidFill>
                <a:latin typeface="Times New Roman"/>
                <a:ea typeface="Times New Roman"/>
                <a:cs typeface="Times New Roman"/>
                <a:sym typeface="Times New Roman"/>
              </a:rPr>
              <a:t> </a:t>
            </a:r>
            <a:r>
              <a:rPr b="0" i="1" lang="en-US" sz="2000" u="none" cap="none" strike="noStrike">
                <a:solidFill>
                  <a:srgbClr val="00AF50"/>
                </a:solidFill>
                <a:latin typeface="Arial"/>
                <a:ea typeface="Arial"/>
                <a:cs typeface="Arial"/>
                <a:sym typeface="Arial"/>
              </a:rPr>
              <a:t>to</a:t>
            </a:r>
            <a:r>
              <a:rPr b="0" i="1" lang="en-US" sz="2000" u="none" cap="none" strike="noStrike">
                <a:solidFill>
                  <a:srgbClr val="00AF50"/>
                </a:solidFill>
                <a:latin typeface="Times New Roman"/>
                <a:ea typeface="Times New Roman"/>
                <a:cs typeface="Times New Roman"/>
                <a:sym typeface="Times New Roman"/>
              </a:rPr>
              <a:t> </a:t>
            </a:r>
            <a:r>
              <a:rPr b="0" i="1" lang="en-US" sz="2000" u="none" cap="none" strike="noStrike">
                <a:solidFill>
                  <a:srgbClr val="00AF50"/>
                </a:solidFill>
                <a:latin typeface="Arial"/>
                <a:ea typeface="Arial"/>
                <a:cs typeface="Arial"/>
                <a:sym typeface="Arial"/>
              </a:rPr>
              <a:t>change</a:t>
            </a:r>
            <a:r>
              <a:rPr b="0" i="1" lang="en-US" sz="2000" u="none" cap="none" strike="noStrike">
                <a:solidFill>
                  <a:srgbClr val="00AF50"/>
                </a:solidFill>
                <a:latin typeface="Times New Roman"/>
                <a:ea typeface="Times New Roman"/>
                <a:cs typeface="Times New Roman"/>
                <a:sym typeface="Times New Roman"/>
              </a:rPr>
              <a:t> </a:t>
            </a:r>
            <a:r>
              <a:rPr b="0" i="1" lang="en-US" sz="2000" u="none" cap="none" strike="noStrike">
                <a:solidFill>
                  <a:srgbClr val="46424D"/>
                </a:solidFill>
                <a:latin typeface="Arial"/>
                <a:ea typeface="Arial"/>
                <a:cs typeface="Arial"/>
                <a:sym typeface="Arial"/>
              </a:rPr>
              <a:t>over</a:t>
            </a:r>
            <a:r>
              <a:rPr b="0" i="1" lang="en-US" sz="2000" u="none" cap="none" strike="noStrike">
                <a:solidFill>
                  <a:srgbClr val="46424D"/>
                </a:solidFill>
                <a:latin typeface="Times New Roman"/>
                <a:ea typeface="Times New Roman"/>
                <a:cs typeface="Times New Roman"/>
                <a:sym typeface="Times New Roman"/>
              </a:rPr>
              <a:t> </a:t>
            </a:r>
            <a:r>
              <a:rPr b="0" i="1" lang="en-US" sz="2000" u="none" cap="none" strike="noStrike">
                <a:solidFill>
                  <a:srgbClr val="C00000"/>
                </a:solidFill>
                <a:latin typeface="Arial"/>
                <a:ea typeface="Arial"/>
                <a:cs typeface="Arial"/>
                <a:sym typeface="Arial"/>
              </a:rPr>
              <a:t>following</a:t>
            </a:r>
            <a:r>
              <a:rPr b="0" i="1" lang="en-US" sz="2000" u="none" cap="none" strike="noStrike">
                <a:solidFill>
                  <a:srgbClr val="C00000"/>
                </a:solidFill>
                <a:latin typeface="Times New Roman"/>
                <a:ea typeface="Times New Roman"/>
                <a:cs typeface="Times New Roman"/>
                <a:sym typeface="Times New Roman"/>
              </a:rPr>
              <a:t> </a:t>
            </a:r>
            <a:r>
              <a:rPr b="0" i="1" lang="en-US" sz="2000" u="none" cap="none" strike="noStrike">
                <a:solidFill>
                  <a:srgbClr val="46424D"/>
                </a:solidFill>
                <a:latin typeface="Arial"/>
                <a:ea typeface="Arial"/>
                <a:cs typeface="Arial"/>
                <a:sym typeface="Arial"/>
              </a:rPr>
              <a:t>a</a:t>
            </a:r>
            <a:r>
              <a:rPr b="0" i="1" lang="en-US" sz="2000" u="none" cap="none" strike="noStrike">
                <a:solidFill>
                  <a:srgbClr val="46424D"/>
                </a:solidFill>
                <a:latin typeface="Times New Roman"/>
                <a:ea typeface="Times New Roman"/>
                <a:cs typeface="Times New Roman"/>
                <a:sym typeface="Times New Roman"/>
              </a:rPr>
              <a:t> </a:t>
            </a:r>
            <a:r>
              <a:rPr b="0" i="1" lang="en-US" sz="2000" u="none" cap="none" strike="noStrike">
                <a:solidFill>
                  <a:srgbClr val="C00000"/>
                </a:solidFill>
                <a:latin typeface="Arial"/>
                <a:ea typeface="Arial"/>
                <a:cs typeface="Arial"/>
                <a:sym typeface="Arial"/>
              </a:rPr>
              <a:t>plan</a:t>
            </a:r>
            <a:endParaRPr b="0" i="0" sz="2000" u="none" cap="none" strike="noStrike">
              <a:solidFill>
                <a:schemeClr val="dk1"/>
              </a:solidFill>
              <a:latin typeface="Arial"/>
              <a:ea typeface="Arial"/>
              <a:cs typeface="Arial"/>
              <a:sym typeface="Arial"/>
            </a:endParaRPr>
          </a:p>
          <a:p>
            <a:pPr indent="-342900" lvl="0" marL="355600" marR="0" rtl="0" algn="l">
              <a:lnSpc>
                <a:spcPct val="100000"/>
              </a:lnSpc>
              <a:spcBef>
                <a:spcPts val="895"/>
              </a:spcBef>
              <a:spcAft>
                <a:spcPts val="0"/>
              </a:spcAft>
              <a:buClr>
                <a:srgbClr val="46424D"/>
              </a:buClr>
              <a:buSzPts val="2400"/>
              <a:buFont typeface="Noto Sans Symbols"/>
              <a:buChar char="✧"/>
            </a:pPr>
            <a:r>
              <a:rPr b="0" i="1" lang="en-US" sz="2400" u="none" cap="none" strike="noStrike">
                <a:solidFill>
                  <a:srgbClr val="46424D"/>
                </a:solidFill>
                <a:latin typeface="Arial"/>
                <a:ea typeface="Arial"/>
                <a:cs typeface="Arial"/>
                <a:sym typeface="Arial"/>
              </a:rPr>
              <a:t>That</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is,</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while</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there</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is</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value</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in</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the</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items</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on</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the</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right,</a:t>
            </a:r>
            <a:r>
              <a:rPr b="0" i="1" lang="en-US" sz="2400" u="none" cap="none" strike="noStrike">
                <a:solidFill>
                  <a:srgbClr val="46424D"/>
                </a:solidFill>
                <a:latin typeface="Times New Roman"/>
                <a:ea typeface="Times New Roman"/>
                <a:cs typeface="Times New Roman"/>
                <a:sym typeface="Times New Roman"/>
              </a:rPr>
              <a:t> </a:t>
            </a:r>
            <a:r>
              <a:rPr b="0" i="1" lang="en-US" sz="2400" u="none" cap="none" strike="noStrike">
                <a:solidFill>
                  <a:srgbClr val="46424D"/>
                </a:solidFill>
                <a:latin typeface="Arial"/>
                <a:ea typeface="Arial"/>
                <a:cs typeface="Arial"/>
                <a:sym typeface="Arial"/>
              </a:rPr>
              <a:t>we</a:t>
            </a:r>
            <a:endParaRPr b="0" i="0" sz="2400" u="none" cap="none" strike="noStrike">
              <a:solidFill>
                <a:schemeClr val="dk1"/>
              </a:solidFill>
              <a:latin typeface="Arial"/>
              <a:ea typeface="Arial"/>
              <a:cs typeface="Arial"/>
              <a:sym typeface="Arial"/>
            </a:endParaRPr>
          </a:p>
          <a:p>
            <a:pPr indent="0" lvl="0" marL="355600" marR="0" rtl="0" algn="l">
              <a:lnSpc>
                <a:spcPct val="100000"/>
              </a:lnSpc>
              <a:spcBef>
                <a:spcPts val="0"/>
              </a:spcBef>
              <a:spcAft>
                <a:spcPts val="0"/>
              </a:spcAft>
              <a:buClr>
                <a:srgbClr val="000000"/>
              </a:buClr>
              <a:buSzPts val="2400"/>
              <a:buFont typeface="Arial"/>
              <a:buNone/>
            </a:pPr>
            <a:r>
              <a:rPr b="0" i="1" lang="en-US" sz="2400" u="none" cap="none" strike="noStrike">
                <a:solidFill>
                  <a:srgbClr val="46424D"/>
                </a:solidFill>
                <a:latin typeface="Arial"/>
                <a:ea typeface="Arial"/>
                <a:cs typeface="Arial"/>
                <a:sym typeface="Arial"/>
              </a:rPr>
              <a:t>value the items on the left more.”</a:t>
            </a:r>
            <a:endParaRPr b="0" i="0" sz="2400" u="none" cap="none" strike="noStrike">
              <a:solidFill>
                <a:schemeClr val="dk1"/>
              </a:solidFill>
              <a:latin typeface="Arial"/>
              <a:ea typeface="Arial"/>
              <a:cs typeface="Arial"/>
              <a:sym typeface="Arial"/>
            </a:endParaRPr>
          </a:p>
        </p:txBody>
      </p:sp>
      <p:sp>
        <p:nvSpPr>
          <p:cNvPr id="227" name="Google Shape;227;p15"/>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228" name="Google Shape;228;p15"/>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9" name="Google Shape;229;p15"/>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Principles of Agile Methods</a:t>
            </a:r>
            <a:endParaRPr/>
          </a:p>
        </p:txBody>
      </p:sp>
      <p:graphicFrame>
        <p:nvGraphicFramePr>
          <p:cNvPr id="235" name="Google Shape;235;p16"/>
          <p:cNvGraphicFramePr/>
          <p:nvPr/>
        </p:nvGraphicFramePr>
        <p:xfrm>
          <a:off x="152400" y="1524001"/>
          <a:ext cx="3000000" cy="3000000"/>
        </p:xfrm>
        <a:graphic>
          <a:graphicData uri="http://schemas.openxmlformats.org/drawingml/2006/table">
            <a:tbl>
              <a:tblPr bandRow="1" firstRow="1">
                <a:noFill/>
                <a:tableStyleId>{F21363B5-BD89-461B-989A-A1293C1A8C35}</a:tableStyleId>
              </a:tblPr>
              <a:tblGrid>
                <a:gridCol w="1524000"/>
                <a:gridCol w="7180825"/>
                <a:gridCol w="134350"/>
              </a:tblGrid>
              <a:tr h="387250">
                <a:tc>
                  <a:txBody>
                    <a:bodyPr/>
                    <a:lstStyle/>
                    <a:p>
                      <a:pPr indent="0" lvl="0" marL="66675" marR="0" rtl="0" algn="l">
                        <a:lnSpc>
                          <a:spcPct val="100000"/>
                        </a:lnSpc>
                        <a:spcBef>
                          <a:spcPts val="0"/>
                        </a:spcBef>
                        <a:spcAft>
                          <a:spcPts val="0"/>
                        </a:spcAft>
                        <a:buClr>
                          <a:srgbClr val="000000"/>
                        </a:buClr>
                        <a:buSzPts val="1800"/>
                        <a:buFont typeface="Arial"/>
                        <a:buNone/>
                      </a:pPr>
                      <a:r>
                        <a:rPr b="1" lang="en-US" sz="1800" u="none" cap="none" strike="noStrike">
                          <a:latin typeface="Arial"/>
                          <a:ea typeface="Arial"/>
                          <a:cs typeface="Arial"/>
                          <a:sym typeface="Arial"/>
                        </a:rPr>
                        <a:t>Principle</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075">
                      <a:solidFill>
                        <a:srgbClr val="FFFFFF"/>
                      </a:solidFill>
                      <a:prstDash val="solid"/>
                      <a:round/>
                      <a:headEnd len="sm" w="sm" type="none"/>
                      <a:tailEnd len="sm" w="sm" type="none"/>
                    </a:lnB>
                    <a:solidFill>
                      <a:srgbClr val="4F80BC"/>
                    </a:solidFill>
                  </a:tcPr>
                </a:tc>
                <a:tc gridSpan="2">
                  <a:txBody>
                    <a:bodyPr/>
                    <a:lstStyle/>
                    <a:p>
                      <a:pPr indent="0" lvl="0" marL="66675" marR="0" rtl="0" algn="l">
                        <a:lnSpc>
                          <a:spcPct val="100000"/>
                        </a:lnSpc>
                        <a:spcBef>
                          <a:spcPts val="0"/>
                        </a:spcBef>
                        <a:spcAft>
                          <a:spcPts val="0"/>
                        </a:spcAft>
                        <a:buClr>
                          <a:srgbClr val="000000"/>
                        </a:buClr>
                        <a:buSzPts val="1800"/>
                        <a:buFont typeface="Arial"/>
                        <a:buNone/>
                      </a:pPr>
                      <a:r>
                        <a:rPr b="1" lang="en-US" sz="1800" u="none" cap="none" strike="noStrike">
                          <a:latin typeface="Arial"/>
                          <a:ea typeface="Arial"/>
                          <a:cs typeface="Arial"/>
                          <a:sym typeface="Arial"/>
                        </a:rPr>
                        <a:t>Description</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075">
                      <a:solidFill>
                        <a:srgbClr val="FFFFFF"/>
                      </a:solidFill>
                      <a:prstDash val="solid"/>
                      <a:round/>
                      <a:headEnd len="sm" w="sm" type="none"/>
                      <a:tailEnd len="sm" w="sm" type="none"/>
                    </a:lnB>
                    <a:solidFill>
                      <a:srgbClr val="4F80BC"/>
                    </a:solidFill>
                  </a:tcPr>
                </a:tc>
                <a:tc hMerge="1"/>
              </a:tr>
              <a:tr h="1204975">
                <a:tc>
                  <a:txBody>
                    <a:bodyPr/>
                    <a:lstStyle/>
                    <a:p>
                      <a:pPr indent="0" lvl="0" marL="66675"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Customer</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involvement</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0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gridSpan="2">
                  <a:txBody>
                    <a:bodyPr/>
                    <a:lstStyle/>
                    <a:p>
                      <a:pPr indent="0" lvl="0" marL="66675" marR="55880" rtl="0" algn="just">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Customers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should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be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closely</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involved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throughout</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development</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process.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Their</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role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to</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provide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and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prioritize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new</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system</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requirements,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select</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features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to</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be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included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in</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each</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successive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build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and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to</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evaluate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iterations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of</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system.</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0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hMerge="1"/>
              </a:tr>
              <a:tr h="708150">
                <a:tc>
                  <a:txBody>
                    <a:bodyPr/>
                    <a:lstStyle/>
                    <a:p>
                      <a:pPr indent="0" lvl="0" marL="66675"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Incremental</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delivery</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gridSpan="2">
                  <a:txBody>
                    <a:bodyPr/>
                    <a:lstStyle/>
                    <a:p>
                      <a:pPr indent="0" lvl="0" marL="66675"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software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developed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in</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increments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with</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customer</a:t>
                      </a:r>
                      <a:endParaRPr sz="1800" u="none" cap="none" strike="noStrike">
                        <a:latin typeface="Arial"/>
                        <a:ea typeface="Arial"/>
                        <a:cs typeface="Arial"/>
                        <a:sym typeface="Arial"/>
                      </a:endParaRPr>
                    </a:p>
                    <a:p>
                      <a:pPr indent="0" lvl="0" marL="66675"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specifying</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requirements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to</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be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included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in</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each</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increment.</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hMerge="1"/>
              </a:tr>
              <a:tr h="900050">
                <a:tc>
                  <a:txBody>
                    <a:bodyPr/>
                    <a:lstStyle/>
                    <a:p>
                      <a:pPr indent="0" lvl="0" marL="66675"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People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not</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process</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gridSpan="2">
                  <a:txBody>
                    <a:bodyPr/>
                    <a:lstStyle/>
                    <a:p>
                      <a:pPr indent="0" lvl="0" marL="66675" marR="57150" rtl="0" algn="just">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skills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of</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development</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team</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should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be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recognized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and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exploited.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Team</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members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should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be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left</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to</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develop</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their</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own</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ways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of</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working</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without</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prescriptive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processes.</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hMerge="1"/>
              </a:tr>
              <a:tr h="702350">
                <a:tc>
                  <a:txBody>
                    <a:bodyPr/>
                    <a:lstStyle/>
                    <a:p>
                      <a:pPr indent="0" lvl="0" marL="66675"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Embrace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change</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gridSpan="2">
                  <a:txBody>
                    <a:bodyPr/>
                    <a:lstStyle/>
                    <a:p>
                      <a:pPr indent="0" lvl="0" marL="66675" marR="5715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Expect</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system</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requirements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to</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change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and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so</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design</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system</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to</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accommodate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these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changes.</a:t>
                      </a:r>
                      <a:endParaRPr sz="1400" u="none" cap="none" strike="noStrike"/>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hMerge="1"/>
              </a:tr>
              <a:tr h="995750">
                <a:tc>
                  <a:txBody>
                    <a:bodyPr/>
                    <a:lstStyle/>
                    <a:p>
                      <a:pPr indent="0" lvl="0" marL="66675"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Maintain</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simplicity</a:t>
                      </a:r>
                      <a:endParaRPr sz="1400" u="none" cap="none" strike="noStrike"/>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66675" marR="57785" rtl="0" algn="just">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Focus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on</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simplicity</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in</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both</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software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being</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developed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and</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in</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development</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process.</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Wherever</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possible,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actively</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work</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to</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eliminate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complexity</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from</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the</a:t>
                      </a:r>
                      <a:r>
                        <a:rPr lang="en-US" sz="1800" u="none" cap="none" strike="noStrike">
                          <a:latin typeface="Times New Roman"/>
                          <a:ea typeface="Times New Roman"/>
                          <a:cs typeface="Times New Roman"/>
                          <a:sym typeface="Times New Roman"/>
                        </a:rPr>
                        <a:t> </a:t>
                      </a:r>
                      <a:r>
                        <a:rPr lang="en-US" sz="1800" u="none" cap="none" strike="noStrike">
                          <a:latin typeface="Arial"/>
                          <a:ea typeface="Arial"/>
                          <a:cs typeface="Arial"/>
                          <a:sym typeface="Arial"/>
                        </a:rPr>
                        <a:t>system.</a:t>
                      </a:r>
                      <a:endParaRPr sz="1400" u="none" cap="none" strike="noStrike"/>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bl>
          </a:graphicData>
        </a:graphic>
      </p:graphicFrame>
      <p:sp>
        <p:nvSpPr>
          <p:cNvPr id="236" name="Google Shape;236;p16"/>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237" name="Google Shape;237;p16"/>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8" name="Google Shape;238;p16"/>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Methods Applicability</a:t>
            </a:r>
            <a:endParaRPr/>
          </a:p>
        </p:txBody>
      </p:sp>
      <p:sp>
        <p:nvSpPr>
          <p:cNvPr id="244" name="Google Shape;244;p17"/>
          <p:cNvSpPr txBox="1"/>
          <p:nvPr>
            <p:ph idx="1" type="body"/>
          </p:nvPr>
        </p:nvSpPr>
        <p:spPr>
          <a:xfrm>
            <a:off x="381000" y="1676400"/>
            <a:ext cx="8229600" cy="42672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just">
              <a:lnSpc>
                <a:spcPct val="100000"/>
              </a:lnSpc>
              <a:spcBef>
                <a:spcPts val="0"/>
              </a:spcBef>
              <a:spcAft>
                <a:spcPts val="0"/>
              </a:spcAft>
              <a:buClr>
                <a:schemeClr val="dk1"/>
              </a:buClr>
              <a:buSzPct val="100000"/>
              <a:buChar char="•"/>
            </a:pPr>
            <a:r>
              <a:rPr lang="en-US"/>
              <a:t>Product development where a software company is developing a </a:t>
            </a:r>
            <a:r>
              <a:rPr lang="en-US">
                <a:solidFill>
                  <a:srgbClr val="C00000"/>
                </a:solidFill>
              </a:rPr>
              <a:t>small or medium-sized product </a:t>
            </a:r>
            <a:r>
              <a:rPr lang="en-US"/>
              <a:t>for sale</a:t>
            </a:r>
            <a:endParaRPr/>
          </a:p>
          <a:p>
            <a:pPr indent="-285750" lvl="1" marL="742950" rtl="0" algn="just">
              <a:lnSpc>
                <a:spcPct val="100000"/>
              </a:lnSpc>
              <a:spcBef>
                <a:spcPts val="518"/>
              </a:spcBef>
              <a:spcAft>
                <a:spcPts val="0"/>
              </a:spcAft>
              <a:buClr>
                <a:schemeClr val="dk1"/>
              </a:buClr>
              <a:buSzPct val="100000"/>
              <a:buChar char="–"/>
            </a:pPr>
            <a:r>
              <a:rPr lang="en-US"/>
              <a:t>Virtually all software products and apps are now developed using an agile approach </a:t>
            </a:r>
            <a:endParaRPr/>
          </a:p>
          <a:p>
            <a:pPr indent="-342900" lvl="0" marL="342900" rtl="0" algn="just">
              <a:lnSpc>
                <a:spcPct val="100000"/>
              </a:lnSpc>
              <a:spcBef>
                <a:spcPts val="592"/>
              </a:spcBef>
              <a:spcAft>
                <a:spcPts val="0"/>
              </a:spcAft>
              <a:buClr>
                <a:schemeClr val="dk1"/>
              </a:buClr>
              <a:buSzPct val="100000"/>
              <a:buChar char="•"/>
            </a:pPr>
            <a:r>
              <a:rPr lang="en-US"/>
              <a:t>Custom system development within an organization, where:</a:t>
            </a:r>
            <a:endParaRPr/>
          </a:p>
          <a:p>
            <a:pPr indent="-285750" lvl="1" marL="742950" rtl="0" algn="just">
              <a:lnSpc>
                <a:spcPct val="100000"/>
              </a:lnSpc>
              <a:spcBef>
                <a:spcPts val="518"/>
              </a:spcBef>
              <a:spcAft>
                <a:spcPts val="0"/>
              </a:spcAft>
              <a:buClr>
                <a:schemeClr val="dk1"/>
              </a:buClr>
              <a:buSzPct val="100000"/>
              <a:buChar char="–"/>
            </a:pPr>
            <a:r>
              <a:rPr lang="en-US"/>
              <a:t>there is a </a:t>
            </a:r>
            <a:r>
              <a:rPr lang="en-US">
                <a:solidFill>
                  <a:srgbClr val="C00000"/>
                </a:solidFill>
              </a:rPr>
              <a:t>clear commitment from the customer</a:t>
            </a:r>
            <a:r>
              <a:rPr lang="en-US"/>
              <a:t> to become involved in the development process</a:t>
            </a:r>
            <a:endParaRPr/>
          </a:p>
          <a:p>
            <a:pPr indent="-285750" lvl="1" marL="742950" rtl="0" algn="just">
              <a:lnSpc>
                <a:spcPct val="100000"/>
              </a:lnSpc>
              <a:spcBef>
                <a:spcPts val="518"/>
              </a:spcBef>
              <a:spcAft>
                <a:spcPts val="0"/>
              </a:spcAft>
              <a:buClr>
                <a:schemeClr val="dk1"/>
              </a:buClr>
              <a:buSzPct val="100000"/>
              <a:buChar char="–"/>
            </a:pPr>
            <a:r>
              <a:rPr lang="en-US"/>
              <a:t>there are </a:t>
            </a:r>
            <a:r>
              <a:rPr lang="en-US">
                <a:solidFill>
                  <a:srgbClr val="C00000"/>
                </a:solidFill>
              </a:rPr>
              <a:t>few external rules and regulations </a:t>
            </a:r>
            <a:r>
              <a:rPr lang="en-US"/>
              <a:t>that affect the software</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245" name="Google Shape;245;p17"/>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246" name="Google Shape;246;p17"/>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7" name="Google Shape;247;p17"/>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AGILE DEVELOPMENT TECHNIQUES</a:t>
            </a:r>
            <a:endParaRPr/>
          </a:p>
        </p:txBody>
      </p:sp>
      <p:sp>
        <p:nvSpPr>
          <p:cNvPr id="253" name="Google Shape;253;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888888"/>
              </a:buClr>
              <a:buSzPts val="2000"/>
              <a:buNone/>
            </a:pPr>
            <a:r>
              <a:t/>
            </a:r>
            <a:endParaRPr/>
          </a:p>
        </p:txBody>
      </p:sp>
      <p:sp>
        <p:nvSpPr>
          <p:cNvPr id="254" name="Google Shape;254;p18"/>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
        <p:nvSpPr>
          <p:cNvPr id="255" name="Google Shape;255;p18"/>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256" name="Google Shape;256;p18"/>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Development Techniques</a:t>
            </a:r>
            <a:endParaRPr/>
          </a:p>
        </p:txBody>
      </p:sp>
      <p:pic>
        <p:nvPicPr>
          <p:cNvPr descr="umbrella.png" id="262" name="Google Shape;262;p19"/>
          <p:cNvPicPr preferRelativeResize="0"/>
          <p:nvPr/>
        </p:nvPicPr>
        <p:blipFill rotWithShape="1">
          <a:blip r:embed="rId3">
            <a:alphaModFix/>
          </a:blip>
          <a:srcRect b="0" l="0" r="0" t="0"/>
          <a:stretch/>
        </p:blipFill>
        <p:spPr>
          <a:xfrm>
            <a:off x="2057400" y="1524000"/>
            <a:ext cx="4813300" cy="4673600"/>
          </a:xfrm>
          <a:prstGeom prst="rect">
            <a:avLst/>
          </a:prstGeom>
          <a:noFill/>
          <a:ln>
            <a:noFill/>
          </a:ln>
        </p:spPr>
      </p:pic>
      <p:sp>
        <p:nvSpPr>
          <p:cNvPr id="263" name="Google Shape;263;p19"/>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264" name="Google Shape;264;p19"/>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5" name="Google Shape;265;p19"/>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
        <p:nvSpPr>
          <p:cNvPr id="266" name="Google Shape;266;p19"/>
          <p:cNvSpPr/>
          <p:nvPr/>
        </p:nvSpPr>
        <p:spPr>
          <a:xfrm>
            <a:off x="2133600" y="4343400"/>
            <a:ext cx="1524000" cy="5334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7" name="Google Shape;267;p19"/>
          <p:cNvSpPr/>
          <p:nvPr/>
        </p:nvSpPr>
        <p:spPr>
          <a:xfrm>
            <a:off x="4872990" y="4072890"/>
            <a:ext cx="613412" cy="5334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25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25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Outline</a:t>
            </a:r>
            <a:endParaRPr/>
          </a:p>
        </p:txBody>
      </p:sp>
      <p:sp>
        <p:nvSpPr>
          <p:cNvPr id="101" name="Google Shape;101;p2"/>
          <p:cNvSpPr txBox="1"/>
          <p:nvPr>
            <p:ph idx="1" type="body"/>
          </p:nvPr>
        </p:nvSpPr>
        <p:spPr>
          <a:xfrm>
            <a:off x="990600" y="1752600"/>
            <a:ext cx="6477000" cy="30480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Agile methods</a:t>
            </a:r>
            <a:endParaRPr/>
          </a:p>
          <a:p>
            <a:pPr indent="-342900" lvl="0" marL="342900" rtl="0" algn="l">
              <a:lnSpc>
                <a:spcPct val="100000"/>
              </a:lnSpc>
              <a:spcBef>
                <a:spcPts val="640"/>
              </a:spcBef>
              <a:spcAft>
                <a:spcPts val="0"/>
              </a:spcAft>
              <a:buClr>
                <a:schemeClr val="dk1"/>
              </a:buClr>
              <a:buSzPts val="3200"/>
              <a:buChar char="•"/>
            </a:pPr>
            <a:r>
              <a:rPr lang="en-US"/>
              <a:t>Agile development techniques</a:t>
            </a:r>
            <a:endParaRPr/>
          </a:p>
          <a:p>
            <a:pPr indent="-342900" lvl="0" marL="342900" rtl="0" algn="l">
              <a:lnSpc>
                <a:spcPct val="100000"/>
              </a:lnSpc>
              <a:spcBef>
                <a:spcPts val="640"/>
              </a:spcBef>
              <a:spcAft>
                <a:spcPts val="0"/>
              </a:spcAft>
              <a:buClr>
                <a:schemeClr val="dk1"/>
              </a:buClr>
              <a:buSzPts val="3200"/>
              <a:buChar char="•"/>
            </a:pPr>
            <a:r>
              <a:rPr lang="en-US"/>
              <a:t>Agile project management</a:t>
            </a:r>
            <a:endParaRPr/>
          </a:p>
          <a:p>
            <a:pPr indent="-342900" lvl="0" marL="342900" rtl="0" algn="l">
              <a:lnSpc>
                <a:spcPct val="100000"/>
              </a:lnSpc>
              <a:spcBef>
                <a:spcPts val="640"/>
              </a:spcBef>
              <a:spcAft>
                <a:spcPts val="0"/>
              </a:spcAft>
              <a:buClr>
                <a:schemeClr val="dk1"/>
              </a:buClr>
              <a:buSzPts val="3200"/>
              <a:buChar char="•"/>
            </a:pPr>
            <a:r>
              <a:rPr lang="en-US"/>
              <a:t>Scaling agile methods</a:t>
            </a:r>
            <a:endParaRPr/>
          </a:p>
          <a:p>
            <a:pPr indent="0" lvl="0" marL="0" rtl="0" algn="l">
              <a:lnSpc>
                <a:spcPct val="100000"/>
              </a:lnSpc>
              <a:spcBef>
                <a:spcPts val="640"/>
              </a:spcBef>
              <a:spcAft>
                <a:spcPts val="0"/>
              </a:spcAft>
              <a:buClr>
                <a:schemeClr val="dk1"/>
              </a:buClr>
              <a:buSzPts val="3200"/>
              <a:buNone/>
            </a:pPr>
            <a:r>
              <a:rPr lang="en-US"/>
              <a:t>	</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102" name="Google Shape;102;p2"/>
          <p:cNvSpPr txBox="1"/>
          <p:nvPr/>
        </p:nvSpPr>
        <p:spPr>
          <a:xfrm>
            <a:off x="446315" y="5764087"/>
            <a:ext cx="839288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Note: The overall contents of the slide are based on the main reference that is Sommerville (2016) with other references specified directly in respective slides</a:t>
            </a:r>
            <a:endParaRPr b="0" i="0" sz="1400" u="none" cap="none" strike="noStrike">
              <a:solidFill>
                <a:srgbClr val="000000"/>
              </a:solidFill>
              <a:latin typeface="Arial"/>
              <a:ea typeface="Arial"/>
              <a:cs typeface="Arial"/>
              <a:sym typeface="Arial"/>
            </a:endParaRPr>
          </a:p>
        </p:txBody>
      </p:sp>
      <p:sp>
        <p:nvSpPr>
          <p:cNvPr id="103" name="Google Shape;103;p2"/>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104" name="Google Shape;104;p2"/>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5" name="Google Shape;105;p2"/>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Extreme Programming</a:t>
            </a:r>
            <a:endParaRPr/>
          </a:p>
        </p:txBody>
      </p:sp>
      <p:sp>
        <p:nvSpPr>
          <p:cNvPr id="273" name="Google Shape;273;p20"/>
          <p:cNvSpPr txBox="1"/>
          <p:nvPr>
            <p:ph idx="1" type="body"/>
          </p:nvPr>
        </p:nvSpPr>
        <p:spPr>
          <a:xfrm>
            <a:off x="457200" y="17526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just">
              <a:lnSpc>
                <a:spcPct val="100000"/>
              </a:lnSpc>
              <a:spcBef>
                <a:spcPts val="0"/>
              </a:spcBef>
              <a:spcAft>
                <a:spcPts val="0"/>
              </a:spcAft>
              <a:buClr>
                <a:schemeClr val="dk1"/>
              </a:buClr>
              <a:buSzPct val="100000"/>
              <a:buChar char="•"/>
            </a:pPr>
            <a:r>
              <a:rPr lang="en-US"/>
              <a:t>A very influential agile method, developed in the late 1990s, that introduced a range of agile development techniques</a:t>
            </a:r>
            <a:endParaRPr/>
          </a:p>
          <a:p>
            <a:pPr indent="-342900" lvl="0" marL="342900" rtl="0" algn="just">
              <a:lnSpc>
                <a:spcPct val="100000"/>
              </a:lnSpc>
              <a:spcBef>
                <a:spcPts val="592"/>
              </a:spcBef>
              <a:spcAft>
                <a:spcPts val="0"/>
              </a:spcAft>
              <a:buClr>
                <a:schemeClr val="dk1"/>
              </a:buClr>
              <a:buSzPct val="100000"/>
              <a:buChar char="•"/>
            </a:pPr>
            <a:r>
              <a:rPr lang="en-US"/>
              <a:t>Extreme Programming (XP) takes an ‘extreme’ approach to iterative development:</a:t>
            </a:r>
            <a:endParaRPr/>
          </a:p>
          <a:p>
            <a:pPr indent="-285750" lvl="1" marL="742950" rtl="0" algn="just">
              <a:lnSpc>
                <a:spcPct val="100000"/>
              </a:lnSpc>
              <a:spcBef>
                <a:spcPts val="518"/>
              </a:spcBef>
              <a:spcAft>
                <a:spcPts val="0"/>
              </a:spcAft>
              <a:buClr>
                <a:srgbClr val="C00000"/>
              </a:buClr>
              <a:buSzPct val="100000"/>
              <a:buFont typeface="Courier New"/>
              <a:buChar char="o"/>
            </a:pPr>
            <a:r>
              <a:rPr lang="en-US">
                <a:solidFill>
                  <a:srgbClr val="C00000"/>
                </a:solidFill>
              </a:rPr>
              <a:t>New versions </a:t>
            </a:r>
            <a:r>
              <a:rPr lang="en-US"/>
              <a:t>may be built several times per day </a:t>
            </a:r>
            <a:endParaRPr/>
          </a:p>
          <a:p>
            <a:pPr indent="-285750" lvl="1" marL="742950" rtl="0" algn="just">
              <a:lnSpc>
                <a:spcPct val="100000"/>
              </a:lnSpc>
              <a:spcBef>
                <a:spcPts val="518"/>
              </a:spcBef>
              <a:spcAft>
                <a:spcPts val="0"/>
              </a:spcAft>
              <a:buClr>
                <a:srgbClr val="C00000"/>
              </a:buClr>
              <a:buSzPct val="100000"/>
              <a:buFont typeface="Courier New"/>
              <a:buChar char="o"/>
            </a:pPr>
            <a:r>
              <a:rPr lang="en-US">
                <a:solidFill>
                  <a:srgbClr val="C00000"/>
                </a:solidFill>
              </a:rPr>
              <a:t>Increments</a:t>
            </a:r>
            <a:r>
              <a:rPr lang="en-US"/>
              <a:t> are delivered to customers every 2 weeks </a:t>
            </a:r>
            <a:endParaRPr/>
          </a:p>
          <a:p>
            <a:pPr indent="-285750" lvl="1" marL="742950" rtl="0" algn="just">
              <a:lnSpc>
                <a:spcPct val="100000"/>
              </a:lnSpc>
              <a:spcBef>
                <a:spcPts val="518"/>
              </a:spcBef>
              <a:spcAft>
                <a:spcPts val="0"/>
              </a:spcAft>
              <a:buClr>
                <a:srgbClr val="C00000"/>
              </a:buClr>
              <a:buSzPct val="100000"/>
              <a:buFont typeface="Courier New"/>
              <a:buChar char="o"/>
            </a:pPr>
            <a:r>
              <a:rPr lang="en-US">
                <a:solidFill>
                  <a:srgbClr val="C00000"/>
                </a:solidFill>
              </a:rPr>
              <a:t>All tests </a:t>
            </a:r>
            <a:r>
              <a:rPr lang="en-US"/>
              <a:t>must be run for every build and the build is only accepted if tests run successfully</a:t>
            </a:r>
            <a:endParaRPr/>
          </a:p>
          <a:p>
            <a:pPr indent="-154940" lvl="0" marL="342900" rtl="0" algn="just">
              <a:lnSpc>
                <a:spcPct val="100000"/>
              </a:lnSpc>
              <a:spcBef>
                <a:spcPts val="592"/>
              </a:spcBef>
              <a:spcAft>
                <a:spcPts val="0"/>
              </a:spcAft>
              <a:buClr>
                <a:schemeClr val="dk1"/>
              </a:buClr>
              <a:buSzPct val="100000"/>
              <a:buNone/>
            </a:pPr>
            <a:r>
              <a:t/>
            </a:r>
            <a:endParaRPr/>
          </a:p>
        </p:txBody>
      </p:sp>
      <p:sp>
        <p:nvSpPr>
          <p:cNvPr id="274" name="Google Shape;274;p20"/>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275" name="Google Shape;275;p20"/>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6" name="Google Shape;276;p20"/>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The Extreme Programming </a:t>
            </a:r>
            <a:br>
              <a:rPr lang="en-US"/>
            </a:br>
            <a:r>
              <a:rPr lang="en-US"/>
              <a:t>Release Cycle</a:t>
            </a:r>
            <a:endParaRPr/>
          </a:p>
        </p:txBody>
      </p:sp>
      <p:sp>
        <p:nvSpPr>
          <p:cNvPr id="282" name="Google Shape;282;p21"/>
          <p:cNvSpPr/>
          <p:nvPr/>
        </p:nvSpPr>
        <p:spPr>
          <a:xfrm>
            <a:off x="1265998" y="2394966"/>
            <a:ext cx="6592823" cy="28718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3" name="Google Shape;283;p21"/>
          <p:cNvSpPr txBox="1"/>
          <p:nvPr/>
        </p:nvSpPr>
        <p:spPr>
          <a:xfrm>
            <a:off x="240891" y="3260380"/>
            <a:ext cx="827405" cy="682625"/>
          </a:xfrm>
          <a:prstGeom prst="rect">
            <a:avLst/>
          </a:prstGeom>
          <a:noFill/>
          <a:ln>
            <a:noFill/>
          </a:ln>
        </p:spPr>
        <p:txBody>
          <a:bodyPr anchorCtr="0" anchor="t" bIns="0" lIns="0" spcFirstLastPara="1" rIns="0" wrap="square" tIns="0">
            <a:spAutoFit/>
          </a:bodyPr>
          <a:lstStyle/>
          <a:p>
            <a:pPr indent="0" lvl="0" marL="12065" marR="5080" rtl="0" algn="ctr">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Arial"/>
                <a:ea typeface="Arial"/>
                <a:cs typeface="Arial"/>
                <a:sym typeface="Arial"/>
              </a:rPr>
              <a:t>Time</a:t>
            </a:r>
            <a:r>
              <a:rPr b="0" i="0" lang="en-US" sz="1050" u="none" cap="none" strike="noStrike">
                <a:solidFill>
                  <a:schemeClr val="dk1"/>
                </a:solidFill>
                <a:latin typeface="Times New Roman"/>
                <a:ea typeface="Times New Roman"/>
                <a:cs typeface="Times New Roman"/>
                <a:sym typeface="Times New Roman"/>
              </a:rPr>
              <a:t> </a:t>
            </a:r>
            <a:r>
              <a:rPr b="0" i="0" lang="en-US" sz="1050" u="none" cap="none" strike="noStrike">
                <a:solidFill>
                  <a:schemeClr val="dk1"/>
                </a:solidFill>
                <a:latin typeface="Arial"/>
                <a:ea typeface="Arial"/>
                <a:cs typeface="Arial"/>
                <a:sym typeface="Arial"/>
              </a:rPr>
              <a:t>&amp;</a:t>
            </a:r>
            <a:r>
              <a:rPr b="0" i="0" lang="en-US" sz="1050" u="none" cap="none" strike="noStrike">
                <a:solidFill>
                  <a:schemeClr val="dk1"/>
                </a:solidFill>
                <a:latin typeface="Times New Roman"/>
                <a:ea typeface="Times New Roman"/>
                <a:cs typeface="Times New Roman"/>
                <a:sym typeface="Times New Roman"/>
              </a:rPr>
              <a:t> </a:t>
            </a:r>
            <a:r>
              <a:rPr b="0" i="0" lang="en-US" sz="1050" u="none" cap="none" strike="noStrike">
                <a:solidFill>
                  <a:schemeClr val="dk1"/>
                </a:solidFill>
                <a:latin typeface="Arial"/>
                <a:ea typeface="Arial"/>
                <a:cs typeface="Arial"/>
                <a:sym typeface="Arial"/>
              </a:rPr>
              <a:t>cost</a:t>
            </a:r>
            <a:r>
              <a:rPr b="0" i="0" lang="en-US" sz="1050" u="none" cap="none" strike="noStrike">
                <a:solidFill>
                  <a:schemeClr val="dk1"/>
                </a:solidFill>
                <a:latin typeface="Times New Roman"/>
                <a:ea typeface="Times New Roman"/>
                <a:cs typeface="Times New Roman"/>
                <a:sym typeface="Times New Roman"/>
              </a:rPr>
              <a:t> </a:t>
            </a:r>
            <a:r>
              <a:rPr b="0" i="0" lang="en-US" sz="1050" u="none" cap="none" strike="noStrike">
                <a:solidFill>
                  <a:schemeClr val="dk1"/>
                </a:solidFill>
                <a:latin typeface="Arial"/>
                <a:ea typeface="Arial"/>
                <a:cs typeface="Arial"/>
                <a:sym typeface="Arial"/>
              </a:rPr>
              <a:t>estimates</a:t>
            </a:r>
            <a:r>
              <a:rPr b="0" i="0" lang="en-US" sz="1050" u="none" cap="none" strike="noStrike">
                <a:solidFill>
                  <a:schemeClr val="dk1"/>
                </a:solidFill>
                <a:latin typeface="Times New Roman"/>
                <a:ea typeface="Times New Roman"/>
                <a:cs typeface="Times New Roman"/>
                <a:sym typeface="Times New Roman"/>
              </a:rPr>
              <a:t> </a:t>
            </a:r>
            <a:r>
              <a:rPr b="0" i="0" lang="en-US" sz="1050" u="none" cap="none" strike="noStrike">
                <a:solidFill>
                  <a:schemeClr val="dk1"/>
                </a:solidFill>
                <a:latin typeface="Arial"/>
                <a:ea typeface="Arial"/>
                <a:cs typeface="Arial"/>
                <a:sym typeface="Arial"/>
              </a:rPr>
              <a:t>are</a:t>
            </a:r>
            <a:r>
              <a:rPr b="0" i="0" lang="en-US" sz="1050" u="none" cap="none" strike="noStrike">
                <a:solidFill>
                  <a:schemeClr val="dk1"/>
                </a:solidFill>
                <a:latin typeface="Times New Roman"/>
                <a:ea typeface="Times New Roman"/>
                <a:cs typeface="Times New Roman"/>
                <a:sym typeface="Times New Roman"/>
              </a:rPr>
              <a:t> </a:t>
            </a:r>
            <a:r>
              <a:rPr b="0" i="0" lang="en-US" sz="1050" u="none" cap="none" strike="noStrike">
                <a:solidFill>
                  <a:schemeClr val="dk1"/>
                </a:solidFill>
                <a:latin typeface="Arial"/>
                <a:ea typeface="Arial"/>
                <a:cs typeface="Arial"/>
                <a:sym typeface="Arial"/>
              </a:rPr>
              <a:t>given</a:t>
            </a:r>
            <a:r>
              <a:rPr b="0" i="0" lang="en-US" sz="1050" u="none" cap="none" strike="noStrike">
                <a:solidFill>
                  <a:schemeClr val="dk1"/>
                </a:solidFill>
                <a:latin typeface="Times New Roman"/>
                <a:ea typeface="Times New Roman"/>
                <a:cs typeface="Times New Roman"/>
                <a:sym typeface="Times New Roman"/>
              </a:rPr>
              <a:t> </a:t>
            </a:r>
            <a:r>
              <a:rPr b="0" i="0" lang="en-US" sz="1050" u="none" cap="none" strike="noStrike">
                <a:solidFill>
                  <a:schemeClr val="dk1"/>
                </a:solidFill>
                <a:latin typeface="Arial"/>
                <a:ea typeface="Arial"/>
                <a:cs typeface="Arial"/>
                <a:sym typeface="Arial"/>
              </a:rPr>
              <a:t>to</a:t>
            </a:r>
            <a:r>
              <a:rPr b="0" i="0" lang="en-US" sz="1050" u="none" cap="none" strike="noStrike">
                <a:solidFill>
                  <a:schemeClr val="dk1"/>
                </a:solidFill>
                <a:latin typeface="Times New Roman"/>
                <a:ea typeface="Times New Roman"/>
                <a:cs typeface="Times New Roman"/>
                <a:sym typeface="Times New Roman"/>
              </a:rPr>
              <a:t> </a:t>
            </a:r>
            <a:r>
              <a:rPr b="0" i="0" lang="en-US" sz="1050" u="none" cap="none" strike="noStrike">
                <a:solidFill>
                  <a:schemeClr val="dk1"/>
                </a:solidFill>
                <a:latin typeface="Arial"/>
                <a:ea typeface="Arial"/>
                <a:cs typeface="Arial"/>
                <a:sym typeface="Arial"/>
              </a:rPr>
              <a:t>the</a:t>
            </a:r>
            <a:endParaRPr b="0" i="0" sz="1050" u="none" cap="none" strike="noStrike">
              <a:solidFill>
                <a:schemeClr val="dk1"/>
              </a:solidFill>
              <a:latin typeface="Arial"/>
              <a:ea typeface="Arial"/>
              <a:cs typeface="Arial"/>
              <a:sym typeface="Arial"/>
            </a:endParaRPr>
          </a:p>
          <a:p>
            <a:pPr indent="0" lvl="0" marL="635" marR="0" rtl="0" algn="ctr">
              <a:lnSpc>
                <a:spcPct val="100000"/>
              </a:lnSpc>
              <a:spcBef>
                <a:spcPts val="335"/>
              </a:spcBef>
              <a:spcAft>
                <a:spcPts val="0"/>
              </a:spcAft>
              <a:buClr>
                <a:srgbClr val="000000"/>
              </a:buClr>
              <a:buSzPts val="1050"/>
              <a:buFont typeface="Arial"/>
              <a:buNone/>
            </a:pPr>
            <a:r>
              <a:rPr b="0" i="0" lang="en-US" sz="1050" u="none" cap="none" strike="noStrike">
                <a:solidFill>
                  <a:schemeClr val="dk1"/>
                </a:solidFill>
                <a:latin typeface="Arial"/>
                <a:ea typeface="Arial"/>
                <a:cs typeface="Arial"/>
                <a:sym typeface="Arial"/>
              </a:rPr>
              <a:t>customer</a:t>
            </a:r>
            <a:endParaRPr b="0" i="0" sz="1050" u="none" cap="none" strike="noStrike">
              <a:solidFill>
                <a:schemeClr val="dk1"/>
              </a:solidFill>
              <a:latin typeface="Arial"/>
              <a:ea typeface="Arial"/>
              <a:cs typeface="Arial"/>
              <a:sym typeface="Arial"/>
            </a:endParaRPr>
          </a:p>
        </p:txBody>
      </p:sp>
      <p:sp>
        <p:nvSpPr>
          <p:cNvPr id="284" name="Google Shape;284;p21"/>
          <p:cNvSpPr txBox="1"/>
          <p:nvPr/>
        </p:nvSpPr>
        <p:spPr>
          <a:xfrm>
            <a:off x="535940" y="1991411"/>
            <a:ext cx="2560320" cy="2540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Arial"/>
                <a:ea typeface="Arial"/>
                <a:cs typeface="Arial"/>
                <a:sym typeface="Arial"/>
              </a:rPr>
              <a:t>Requirements</a:t>
            </a:r>
            <a:r>
              <a:rPr b="0" i="0" lang="en-US" sz="1800" u="none" cap="none" strike="noStrike">
                <a:solidFill>
                  <a:srgbClr val="C00000"/>
                </a:solidFill>
                <a:latin typeface="Times New Roman"/>
                <a:ea typeface="Times New Roman"/>
                <a:cs typeface="Times New Roman"/>
                <a:sym typeface="Times New Roman"/>
              </a:rPr>
              <a:t> </a:t>
            </a:r>
            <a:r>
              <a:rPr b="0" i="0" lang="en-US" sz="1800" u="none" cap="none" strike="noStrike">
                <a:solidFill>
                  <a:srgbClr val="C00000"/>
                </a:solidFill>
                <a:latin typeface="Arial"/>
                <a:ea typeface="Arial"/>
                <a:cs typeface="Arial"/>
                <a:sym typeface="Arial"/>
              </a:rPr>
              <a:t>&amp;</a:t>
            </a:r>
            <a:r>
              <a:rPr b="0" i="0" lang="en-US" sz="1800" u="none" cap="none" strike="noStrike">
                <a:solidFill>
                  <a:srgbClr val="C00000"/>
                </a:solidFill>
                <a:latin typeface="Times New Roman"/>
                <a:ea typeface="Times New Roman"/>
                <a:cs typeface="Times New Roman"/>
                <a:sym typeface="Times New Roman"/>
              </a:rPr>
              <a:t> </a:t>
            </a:r>
            <a:r>
              <a:rPr b="0" i="0" lang="en-US" sz="1800" u="none" cap="none" strike="noStrike">
                <a:solidFill>
                  <a:srgbClr val="C00000"/>
                </a:solidFill>
                <a:latin typeface="Arial"/>
                <a:ea typeface="Arial"/>
                <a:cs typeface="Arial"/>
                <a:sym typeface="Arial"/>
              </a:rPr>
              <a:t>Analysis</a:t>
            </a:r>
            <a:endParaRPr b="0" i="0" sz="1800" u="none" cap="none" strike="noStrike">
              <a:solidFill>
                <a:schemeClr val="dk1"/>
              </a:solidFill>
              <a:latin typeface="Arial"/>
              <a:ea typeface="Arial"/>
              <a:cs typeface="Arial"/>
              <a:sym typeface="Arial"/>
            </a:endParaRPr>
          </a:p>
        </p:txBody>
      </p:sp>
      <p:sp>
        <p:nvSpPr>
          <p:cNvPr id="285" name="Google Shape;285;p21"/>
          <p:cNvSpPr/>
          <p:nvPr/>
        </p:nvSpPr>
        <p:spPr>
          <a:xfrm>
            <a:off x="1191030" y="3058424"/>
            <a:ext cx="451484" cy="572135"/>
          </a:xfrm>
          <a:custGeom>
            <a:rect b="b" l="l" r="r" t="t"/>
            <a:pathLst>
              <a:path extrusionOk="0" h="572135" w="451485">
                <a:moveTo>
                  <a:pt x="328057" y="113214"/>
                </a:moveTo>
                <a:lnTo>
                  <a:pt x="276596" y="193033"/>
                </a:lnTo>
                <a:lnTo>
                  <a:pt x="270235" y="214121"/>
                </a:lnTo>
                <a:lnTo>
                  <a:pt x="262615" y="236585"/>
                </a:lnTo>
                <a:lnTo>
                  <a:pt x="245851" y="279653"/>
                </a:lnTo>
                <a:lnTo>
                  <a:pt x="226420" y="320405"/>
                </a:lnTo>
                <a:lnTo>
                  <a:pt x="205203" y="358383"/>
                </a:lnTo>
                <a:lnTo>
                  <a:pt x="182343" y="393039"/>
                </a:lnTo>
                <a:lnTo>
                  <a:pt x="157840" y="424159"/>
                </a:lnTo>
                <a:lnTo>
                  <a:pt x="119609" y="462899"/>
                </a:lnTo>
                <a:lnTo>
                  <a:pt x="80235" y="491489"/>
                </a:lnTo>
                <a:lnTo>
                  <a:pt x="41041" y="508863"/>
                </a:lnTo>
                <a:lnTo>
                  <a:pt x="0" y="514959"/>
                </a:lnTo>
                <a:lnTo>
                  <a:pt x="2810" y="572109"/>
                </a:lnTo>
                <a:lnTo>
                  <a:pt x="54732" y="564367"/>
                </a:lnTo>
                <a:lnTo>
                  <a:pt x="106905" y="541903"/>
                </a:lnTo>
                <a:lnTo>
                  <a:pt x="139802" y="520171"/>
                </a:lnTo>
                <a:lnTo>
                  <a:pt x="171044" y="493379"/>
                </a:lnTo>
                <a:lnTo>
                  <a:pt x="200381" y="462381"/>
                </a:lnTo>
                <a:lnTo>
                  <a:pt x="227944" y="427481"/>
                </a:lnTo>
                <a:lnTo>
                  <a:pt x="253471" y="389107"/>
                </a:lnTo>
                <a:lnTo>
                  <a:pt x="276831" y="347593"/>
                </a:lnTo>
                <a:lnTo>
                  <a:pt x="297786" y="303275"/>
                </a:lnTo>
                <a:lnTo>
                  <a:pt x="316205" y="256519"/>
                </a:lnTo>
                <a:lnTo>
                  <a:pt x="331826" y="208025"/>
                </a:lnTo>
                <a:lnTo>
                  <a:pt x="344399" y="157733"/>
                </a:lnTo>
                <a:lnTo>
                  <a:pt x="346331" y="147934"/>
                </a:lnTo>
                <a:lnTo>
                  <a:pt x="328057" y="113214"/>
                </a:lnTo>
                <a:close/>
              </a:path>
              <a:path extrusionOk="0" h="572135" w="451485">
                <a:moveTo>
                  <a:pt x="361384" y="53949"/>
                </a:moveTo>
                <a:lnTo>
                  <a:pt x="302108" y="53949"/>
                </a:lnTo>
                <a:lnTo>
                  <a:pt x="359008" y="59283"/>
                </a:lnTo>
                <a:lnTo>
                  <a:pt x="357103" y="79857"/>
                </a:lnTo>
                <a:lnTo>
                  <a:pt x="353793" y="106161"/>
                </a:lnTo>
                <a:lnTo>
                  <a:pt x="349483" y="131947"/>
                </a:lnTo>
                <a:lnTo>
                  <a:pt x="346331" y="147934"/>
                </a:lnTo>
                <a:lnTo>
                  <a:pt x="397739" y="245607"/>
                </a:lnTo>
                <a:lnTo>
                  <a:pt x="405639" y="254968"/>
                </a:lnTo>
                <a:lnTo>
                  <a:pt x="416321" y="260053"/>
                </a:lnTo>
                <a:lnTo>
                  <a:pt x="428215" y="260379"/>
                </a:lnTo>
                <a:lnTo>
                  <a:pt x="441057" y="252163"/>
                </a:lnTo>
                <a:lnTo>
                  <a:pt x="448674" y="242413"/>
                </a:lnTo>
                <a:lnTo>
                  <a:pt x="451381" y="231937"/>
                </a:lnTo>
                <a:lnTo>
                  <a:pt x="449493" y="221541"/>
                </a:lnTo>
                <a:lnTo>
                  <a:pt x="448281" y="218937"/>
                </a:lnTo>
                <a:lnTo>
                  <a:pt x="361384" y="53949"/>
                </a:lnTo>
                <a:close/>
              </a:path>
              <a:path extrusionOk="0" h="572135" w="451485">
                <a:moveTo>
                  <a:pt x="332969" y="0"/>
                </a:moveTo>
                <a:lnTo>
                  <a:pt x="199238" y="208269"/>
                </a:lnTo>
                <a:lnTo>
                  <a:pt x="194930" y="219658"/>
                </a:lnTo>
                <a:lnTo>
                  <a:pt x="195723" y="231393"/>
                </a:lnTo>
                <a:lnTo>
                  <a:pt x="201232" y="241873"/>
                </a:lnTo>
                <a:lnTo>
                  <a:pt x="214364" y="248965"/>
                </a:lnTo>
                <a:lnTo>
                  <a:pt x="226320" y="250996"/>
                </a:lnTo>
                <a:lnTo>
                  <a:pt x="236609" y="248608"/>
                </a:lnTo>
                <a:lnTo>
                  <a:pt x="276596" y="193033"/>
                </a:lnTo>
                <a:lnTo>
                  <a:pt x="288773" y="144627"/>
                </a:lnTo>
                <a:lnTo>
                  <a:pt x="297286" y="96895"/>
                </a:lnTo>
                <a:lnTo>
                  <a:pt x="302108" y="53949"/>
                </a:lnTo>
                <a:lnTo>
                  <a:pt x="361384" y="53949"/>
                </a:lnTo>
                <a:lnTo>
                  <a:pt x="332969" y="0"/>
                </a:lnTo>
                <a:close/>
              </a:path>
              <a:path extrusionOk="0" h="572135" w="451485">
                <a:moveTo>
                  <a:pt x="302108" y="53949"/>
                </a:moveTo>
                <a:lnTo>
                  <a:pt x="297286" y="96895"/>
                </a:lnTo>
                <a:lnTo>
                  <a:pt x="288773" y="144627"/>
                </a:lnTo>
                <a:lnTo>
                  <a:pt x="277093" y="191383"/>
                </a:lnTo>
                <a:lnTo>
                  <a:pt x="276596" y="193033"/>
                </a:lnTo>
                <a:lnTo>
                  <a:pt x="328057" y="113214"/>
                </a:lnTo>
                <a:lnTo>
                  <a:pt x="305287" y="69951"/>
                </a:lnTo>
                <a:lnTo>
                  <a:pt x="358020" y="69951"/>
                </a:lnTo>
                <a:lnTo>
                  <a:pt x="359008" y="59283"/>
                </a:lnTo>
                <a:lnTo>
                  <a:pt x="302108" y="53949"/>
                </a:lnTo>
                <a:close/>
              </a:path>
              <a:path extrusionOk="0" h="572135" w="451485">
                <a:moveTo>
                  <a:pt x="358020" y="69951"/>
                </a:moveTo>
                <a:lnTo>
                  <a:pt x="305287" y="69951"/>
                </a:lnTo>
                <a:lnTo>
                  <a:pt x="354555" y="72115"/>
                </a:lnTo>
                <a:lnTo>
                  <a:pt x="328057" y="113214"/>
                </a:lnTo>
                <a:lnTo>
                  <a:pt x="346331" y="147934"/>
                </a:lnTo>
                <a:lnTo>
                  <a:pt x="349483" y="131947"/>
                </a:lnTo>
                <a:lnTo>
                  <a:pt x="353793" y="106161"/>
                </a:lnTo>
                <a:lnTo>
                  <a:pt x="357103" y="79857"/>
                </a:lnTo>
                <a:lnTo>
                  <a:pt x="358020" y="69951"/>
                </a:lnTo>
                <a:close/>
              </a:path>
              <a:path extrusionOk="0" h="572135" w="451485">
                <a:moveTo>
                  <a:pt x="305287" y="69951"/>
                </a:moveTo>
                <a:lnTo>
                  <a:pt x="328057" y="113214"/>
                </a:lnTo>
                <a:lnTo>
                  <a:pt x="354555" y="72115"/>
                </a:lnTo>
                <a:lnTo>
                  <a:pt x="305287" y="69951"/>
                </a:lnTo>
                <a:close/>
              </a:path>
            </a:pathLst>
          </a:custGeom>
          <a:solidFill>
            <a:srgbClr val="4F80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p21"/>
          <p:cNvSpPr/>
          <p:nvPr/>
        </p:nvSpPr>
        <p:spPr>
          <a:xfrm>
            <a:off x="1001267" y="2241804"/>
            <a:ext cx="7289291" cy="123291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 name="Google Shape;287;p21"/>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288" name="Google Shape;288;p21"/>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89" name="Google Shape;289;p21"/>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XP</a:t>
            </a:r>
            <a:r>
              <a:rPr lang="en-US">
                <a:latin typeface="Times New Roman"/>
                <a:ea typeface="Times New Roman"/>
                <a:cs typeface="Times New Roman"/>
                <a:sym typeface="Times New Roman"/>
              </a:rPr>
              <a:t> </a:t>
            </a:r>
            <a:r>
              <a:rPr lang="en-US"/>
              <a:t>and</a:t>
            </a:r>
            <a:r>
              <a:rPr lang="en-US">
                <a:latin typeface="Times New Roman"/>
                <a:ea typeface="Times New Roman"/>
                <a:cs typeface="Times New Roman"/>
                <a:sym typeface="Times New Roman"/>
              </a:rPr>
              <a:t> </a:t>
            </a:r>
            <a:r>
              <a:rPr lang="en-US"/>
              <a:t>Agile</a:t>
            </a:r>
            <a:r>
              <a:rPr lang="en-US">
                <a:latin typeface="Times New Roman"/>
                <a:ea typeface="Times New Roman"/>
                <a:cs typeface="Times New Roman"/>
                <a:sym typeface="Times New Roman"/>
              </a:rPr>
              <a:t> </a:t>
            </a:r>
            <a:r>
              <a:rPr lang="en-US"/>
              <a:t>Principles</a:t>
            </a:r>
            <a:endParaRPr/>
          </a:p>
        </p:txBody>
      </p:sp>
      <p:sp>
        <p:nvSpPr>
          <p:cNvPr id="296" name="Google Shape;296;p22"/>
          <p:cNvSpPr txBox="1"/>
          <p:nvPr>
            <p:ph idx="1" type="body"/>
          </p:nvPr>
        </p:nvSpPr>
        <p:spPr>
          <a:xfrm>
            <a:off x="457200" y="1525261"/>
            <a:ext cx="8686800" cy="4235434"/>
          </a:xfrm>
          <a:prstGeom prst="rect">
            <a:avLst/>
          </a:prstGeom>
          <a:noFill/>
          <a:ln>
            <a:noFill/>
          </a:ln>
        </p:spPr>
        <p:txBody>
          <a:bodyPr anchorCtr="0" anchor="t" bIns="45700" lIns="91425" spcFirstLastPara="1" rIns="91425" wrap="square" tIns="45700">
            <a:noAutofit/>
          </a:bodyPr>
          <a:lstStyle/>
          <a:p>
            <a:pPr indent="-342900" lvl="0" marL="355600" marR="5080" rtl="0" algn="l">
              <a:lnSpc>
                <a:spcPct val="100000"/>
              </a:lnSpc>
              <a:spcBef>
                <a:spcPts val="0"/>
              </a:spcBef>
              <a:spcAft>
                <a:spcPts val="0"/>
              </a:spcAft>
              <a:buClr>
                <a:srgbClr val="C00000"/>
              </a:buClr>
              <a:buSzPts val="2600"/>
              <a:buChar char="•"/>
            </a:pPr>
            <a:r>
              <a:rPr lang="en-US" sz="2600">
                <a:solidFill>
                  <a:srgbClr val="C00000"/>
                </a:solidFill>
                <a:latin typeface="Calibri"/>
                <a:ea typeface="Calibri"/>
                <a:cs typeface="Calibri"/>
                <a:sym typeface="Calibri"/>
              </a:rPr>
              <a:t>Incremental development </a:t>
            </a:r>
            <a:r>
              <a:rPr lang="en-US" sz="2600">
                <a:solidFill>
                  <a:srgbClr val="46424D"/>
                </a:solidFill>
                <a:latin typeface="Calibri"/>
                <a:ea typeface="Calibri"/>
                <a:cs typeface="Calibri"/>
                <a:sym typeface="Calibri"/>
              </a:rPr>
              <a:t>is supported through small, frequent system releases</a:t>
            </a:r>
            <a:endParaRPr sz="2600">
              <a:latin typeface="Calibri"/>
              <a:ea typeface="Calibri"/>
              <a:cs typeface="Calibri"/>
              <a:sym typeface="Calibri"/>
            </a:endParaRPr>
          </a:p>
          <a:p>
            <a:pPr indent="-342900" lvl="0" marL="355600" marR="68580" rtl="0" algn="l">
              <a:lnSpc>
                <a:spcPct val="100000"/>
              </a:lnSpc>
              <a:spcBef>
                <a:spcPts val="0"/>
              </a:spcBef>
              <a:spcAft>
                <a:spcPts val="0"/>
              </a:spcAft>
              <a:buClr>
                <a:srgbClr val="C00000"/>
              </a:buClr>
              <a:buSzPts val="2600"/>
              <a:buChar char="•"/>
            </a:pPr>
            <a:r>
              <a:rPr lang="en-US" sz="2600">
                <a:solidFill>
                  <a:srgbClr val="C00000"/>
                </a:solidFill>
                <a:latin typeface="Calibri"/>
                <a:ea typeface="Calibri"/>
                <a:cs typeface="Calibri"/>
                <a:sym typeface="Calibri"/>
              </a:rPr>
              <a:t>Customer involvement </a:t>
            </a:r>
            <a:r>
              <a:rPr lang="en-US" sz="2600">
                <a:solidFill>
                  <a:srgbClr val="46424D"/>
                </a:solidFill>
                <a:latin typeface="Calibri"/>
                <a:ea typeface="Calibri"/>
                <a:cs typeface="Calibri"/>
                <a:sym typeface="Calibri"/>
              </a:rPr>
              <a:t>means full-time customer engagement with the team</a:t>
            </a:r>
            <a:endParaRPr sz="2600">
              <a:latin typeface="Calibri"/>
              <a:ea typeface="Calibri"/>
              <a:cs typeface="Calibri"/>
              <a:sym typeface="Calibri"/>
            </a:endParaRPr>
          </a:p>
          <a:p>
            <a:pPr indent="-342900" lvl="0" marL="355600" marR="648970" rtl="0" algn="l">
              <a:lnSpc>
                <a:spcPct val="100000"/>
              </a:lnSpc>
              <a:spcBef>
                <a:spcPts val="0"/>
              </a:spcBef>
              <a:spcAft>
                <a:spcPts val="0"/>
              </a:spcAft>
              <a:buClr>
                <a:srgbClr val="C00000"/>
              </a:buClr>
              <a:buSzPts val="2600"/>
              <a:buChar char="•"/>
            </a:pPr>
            <a:r>
              <a:rPr lang="en-US" sz="2600">
                <a:solidFill>
                  <a:srgbClr val="C00000"/>
                </a:solidFill>
                <a:latin typeface="Calibri"/>
                <a:ea typeface="Calibri"/>
                <a:cs typeface="Calibri"/>
                <a:sym typeface="Calibri"/>
              </a:rPr>
              <a:t>People not process </a:t>
            </a:r>
            <a:r>
              <a:rPr lang="en-US" sz="2600">
                <a:solidFill>
                  <a:srgbClr val="46424D"/>
                </a:solidFill>
                <a:latin typeface="Calibri"/>
                <a:ea typeface="Calibri"/>
                <a:cs typeface="Calibri"/>
                <a:sym typeface="Calibri"/>
              </a:rPr>
              <a:t>through pair programming, collective ownership and a process that avoids long working hours</a:t>
            </a:r>
            <a:endParaRPr sz="2600">
              <a:latin typeface="Calibri"/>
              <a:ea typeface="Calibri"/>
              <a:cs typeface="Calibri"/>
              <a:sym typeface="Calibri"/>
            </a:endParaRPr>
          </a:p>
          <a:p>
            <a:pPr indent="-342900" lvl="0" marL="355600" rtl="0" algn="l">
              <a:lnSpc>
                <a:spcPct val="100000"/>
              </a:lnSpc>
              <a:spcBef>
                <a:spcPts val="0"/>
              </a:spcBef>
              <a:spcAft>
                <a:spcPts val="0"/>
              </a:spcAft>
              <a:buClr>
                <a:srgbClr val="C00000"/>
              </a:buClr>
              <a:buSzPts val="2600"/>
              <a:buChar char="•"/>
            </a:pPr>
            <a:r>
              <a:rPr lang="en-US" sz="2600">
                <a:solidFill>
                  <a:srgbClr val="C00000"/>
                </a:solidFill>
                <a:latin typeface="Calibri"/>
                <a:ea typeface="Calibri"/>
                <a:cs typeface="Calibri"/>
                <a:sym typeface="Calibri"/>
              </a:rPr>
              <a:t>Change </a:t>
            </a:r>
            <a:r>
              <a:rPr lang="en-US" sz="2600">
                <a:solidFill>
                  <a:srgbClr val="46424D"/>
                </a:solidFill>
                <a:latin typeface="Calibri"/>
                <a:ea typeface="Calibri"/>
                <a:cs typeface="Calibri"/>
                <a:sym typeface="Calibri"/>
              </a:rPr>
              <a:t>supported through regular system releases</a:t>
            </a:r>
            <a:endParaRPr sz="2600">
              <a:latin typeface="Calibri"/>
              <a:ea typeface="Calibri"/>
              <a:cs typeface="Calibri"/>
              <a:sym typeface="Calibri"/>
            </a:endParaRPr>
          </a:p>
          <a:p>
            <a:pPr indent="-342900" lvl="0" marL="355600" rtl="0" algn="l">
              <a:lnSpc>
                <a:spcPct val="100000"/>
              </a:lnSpc>
              <a:spcBef>
                <a:spcPts val="0"/>
              </a:spcBef>
              <a:spcAft>
                <a:spcPts val="0"/>
              </a:spcAft>
              <a:buClr>
                <a:srgbClr val="C00000"/>
              </a:buClr>
              <a:buSzPts val="2600"/>
              <a:buChar char="•"/>
            </a:pPr>
            <a:r>
              <a:rPr lang="en-US" sz="2600">
                <a:solidFill>
                  <a:srgbClr val="C00000"/>
                </a:solidFill>
                <a:latin typeface="Calibri"/>
                <a:ea typeface="Calibri"/>
                <a:cs typeface="Calibri"/>
                <a:sym typeface="Calibri"/>
              </a:rPr>
              <a:t>Maintaining simplicity </a:t>
            </a:r>
            <a:r>
              <a:rPr lang="en-US" sz="2600">
                <a:solidFill>
                  <a:srgbClr val="46424D"/>
                </a:solidFill>
                <a:latin typeface="Calibri"/>
                <a:ea typeface="Calibri"/>
                <a:cs typeface="Calibri"/>
                <a:sym typeface="Calibri"/>
              </a:rPr>
              <a:t>through constant refactoring of code</a:t>
            </a:r>
            <a:endParaRPr sz="2600">
              <a:latin typeface="Calibri"/>
              <a:ea typeface="Calibri"/>
              <a:cs typeface="Calibri"/>
              <a:sym typeface="Calibri"/>
            </a:endParaRPr>
          </a:p>
        </p:txBody>
      </p:sp>
      <p:sp>
        <p:nvSpPr>
          <p:cNvPr id="297" name="Google Shape;297;p22"/>
          <p:cNvSpPr/>
          <p:nvPr/>
        </p:nvSpPr>
        <p:spPr>
          <a:xfrm>
            <a:off x="6669549" y="5245026"/>
            <a:ext cx="766149" cy="11742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 name="Google Shape;298;p22"/>
          <p:cNvSpPr/>
          <p:nvPr/>
        </p:nvSpPr>
        <p:spPr>
          <a:xfrm>
            <a:off x="2590800" y="5168886"/>
            <a:ext cx="1223378" cy="109931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p22"/>
          <p:cNvSpPr/>
          <p:nvPr/>
        </p:nvSpPr>
        <p:spPr>
          <a:xfrm>
            <a:off x="7280147" y="5137403"/>
            <a:ext cx="665988" cy="4937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p22"/>
          <p:cNvSpPr/>
          <p:nvPr/>
        </p:nvSpPr>
        <p:spPr>
          <a:xfrm>
            <a:off x="7435698" y="5498102"/>
            <a:ext cx="468630" cy="349250"/>
          </a:xfrm>
          <a:custGeom>
            <a:rect b="b" l="l" r="r" t="t"/>
            <a:pathLst>
              <a:path extrusionOk="0" h="349250" w="468629">
                <a:moveTo>
                  <a:pt x="98176" y="231398"/>
                </a:moveTo>
                <a:lnTo>
                  <a:pt x="92201" y="235208"/>
                </a:lnTo>
                <a:lnTo>
                  <a:pt x="0" y="295156"/>
                </a:lnTo>
                <a:lnTo>
                  <a:pt x="103753" y="349127"/>
                </a:lnTo>
                <a:lnTo>
                  <a:pt x="111526" y="346709"/>
                </a:lnTo>
                <a:lnTo>
                  <a:pt x="114696" y="340495"/>
                </a:lnTo>
                <a:lnTo>
                  <a:pt x="117988" y="334268"/>
                </a:lnTo>
                <a:lnTo>
                  <a:pt x="115580" y="326648"/>
                </a:lnTo>
                <a:lnTo>
                  <a:pt x="109362" y="323350"/>
                </a:lnTo>
                <a:lnTo>
                  <a:pt x="77043" y="306586"/>
                </a:lnTo>
                <a:lnTo>
                  <a:pt x="26548" y="306586"/>
                </a:lnTo>
                <a:lnTo>
                  <a:pt x="23743" y="281309"/>
                </a:lnTo>
                <a:lnTo>
                  <a:pt x="62118" y="275843"/>
                </a:lnTo>
                <a:lnTo>
                  <a:pt x="106039" y="256544"/>
                </a:lnTo>
                <a:lnTo>
                  <a:pt x="112013" y="252734"/>
                </a:lnTo>
                <a:lnTo>
                  <a:pt x="113659" y="244864"/>
                </a:lnTo>
                <a:lnTo>
                  <a:pt x="109849" y="238886"/>
                </a:lnTo>
                <a:lnTo>
                  <a:pt x="106039" y="233053"/>
                </a:lnTo>
                <a:lnTo>
                  <a:pt x="98176" y="231398"/>
                </a:lnTo>
                <a:close/>
              </a:path>
              <a:path extrusionOk="0" h="349250" w="468629">
                <a:moveTo>
                  <a:pt x="85766" y="269711"/>
                </a:moveTo>
                <a:lnTo>
                  <a:pt x="82052" y="270890"/>
                </a:lnTo>
                <a:lnTo>
                  <a:pt x="62118" y="275843"/>
                </a:lnTo>
                <a:lnTo>
                  <a:pt x="41544" y="279404"/>
                </a:lnTo>
                <a:lnTo>
                  <a:pt x="23743" y="281309"/>
                </a:lnTo>
                <a:lnTo>
                  <a:pt x="26548" y="306586"/>
                </a:lnTo>
                <a:lnTo>
                  <a:pt x="44675" y="304550"/>
                </a:lnTo>
                <a:lnTo>
                  <a:pt x="32125" y="304550"/>
                </a:lnTo>
                <a:lnTo>
                  <a:pt x="30998" y="282701"/>
                </a:lnTo>
                <a:lnTo>
                  <a:pt x="65765" y="282701"/>
                </a:lnTo>
                <a:lnTo>
                  <a:pt x="85766" y="269711"/>
                </a:lnTo>
                <a:close/>
              </a:path>
              <a:path extrusionOk="0" h="349250" w="468629">
                <a:moveTo>
                  <a:pt x="66030" y="300873"/>
                </a:moveTo>
                <a:lnTo>
                  <a:pt x="45841" y="304418"/>
                </a:lnTo>
                <a:lnTo>
                  <a:pt x="26548" y="306586"/>
                </a:lnTo>
                <a:lnTo>
                  <a:pt x="77043" y="306586"/>
                </a:lnTo>
                <a:lnTo>
                  <a:pt x="66030" y="300873"/>
                </a:lnTo>
                <a:close/>
              </a:path>
              <a:path extrusionOk="0" h="349250" w="468629">
                <a:moveTo>
                  <a:pt x="30998" y="282701"/>
                </a:moveTo>
                <a:lnTo>
                  <a:pt x="32125" y="304550"/>
                </a:lnTo>
                <a:lnTo>
                  <a:pt x="50327" y="292728"/>
                </a:lnTo>
                <a:lnTo>
                  <a:pt x="30998" y="282701"/>
                </a:lnTo>
                <a:close/>
              </a:path>
              <a:path extrusionOk="0" h="349250" w="468629">
                <a:moveTo>
                  <a:pt x="50327" y="292728"/>
                </a:moveTo>
                <a:lnTo>
                  <a:pt x="32125" y="304550"/>
                </a:lnTo>
                <a:lnTo>
                  <a:pt x="44675" y="304550"/>
                </a:lnTo>
                <a:lnTo>
                  <a:pt x="45841" y="304418"/>
                </a:lnTo>
                <a:lnTo>
                  <a:pt x="66030" y="300873"/>
                </a:lnTo>
                <a:lnTo>
                  <a:pt x="50327" y="292728"/>
                </a:lnTo>
                <a:close/>
              </a:path>
              <a:path extrusionOk="0" h="349250" w="468629">
                <a:moveTo>
                  <a:pt x="467624" y="0"/>
                </a:moveTo>
                <a:lnTo>
                  <a:pt x="423184" y="3179"/>
                </a:lnTo>
                <a:lnTo>
                  <a:pt x="379110" y="12572"/>
                </a:lnTo>
                <a:lnTo>
                  <a:pt x="338084" y="26932"/>
                </a:lnTo>
                <a:lnTo>
                  <a:pt x="300989" y="45851"/>
                </a:lnTo>
                <a:lnTo>
                  <a:pt x="269504" y="68198"/>
                </a:lnTo>
                <a:lnTo>
                  <a:pt x="235092" y="107573"/>
                </a:lnTo>
                <a:lnTo>
                  <a:pt x="221863" y="145541"/>
                </a:lnTo>
                <a:lnTo>
                  <a:pt x="220979" y="159770"/>
                </a:lnTo>
                <a:lnTo>
                  <a:pt x="220217" y="165353"/>
                </a:lnTo>
                <a:lnTo>
                  <a:pt x="193822" y="209549"/>
                </a:lnTo>
                <a:lnTo>
                  <a:pt x="153923" y="240410"/>
                </a:lnTo>
                <a:lnTo>
                  <a:pt x="101620" y="264676"/>
                </a:lnTo>
                <a:lnTo>
                  <a:pt x="85766" y="269711"/>
                </a:lnTo>
                <a:lnTo>
                  <a:pt x="50327" y="292728"/>
                </a:lnTo>
                <a:lnTo>
                  <a:pt x="66030" y="300873"/>
                </a:lnTo>
                <a:lnTo>
                  <a:pt x="68214" y="300490"/>
                </a:lnTo>
                <a:lnTo>
                  <a:pt x="89915" y="295156"/>
                </a:lnTo>
                <a:lnTo>
                  <a:pt x="130942" y="280547"/>
                </a:lnTo>
                <a:lnTo>
                  <a:pt x="167914" y="261628"/>
                </a:lnTo>
                <a:lnTo>
                  <a:pt x="199522" y="238886"/>
                </a:lnTo>
                <a:lnTo>
                  <a:pt x="233568" y="199394"/>
                </a:lnTo>
                <a:lnTo>
                  <a:pt x="246400" y="161294"/>
                </a:lnTo>
                <a:lnTo>
                  <a:pt x="247009" y="149233"/>
                </a:lnTo>
                <a:lnTo>
                  <a:pt x="247771" y="143768"/>
                </a:lnTo>
                <a:lnTo>
                  <a:pt x="273436" y="99191"/>
                </a:lnTo>
                <a:lnTo>
                  <a:pt x="313456" y="67949"/>
                </a:lnTo>
                <a:lnTo>
                  <a:pt x="365881" y="43433"/>
                </a:lnTo>
                <a:lnTo>
                  <a:pt x="405262" y="32135"/>
                </a:lnTo>
                <a:lnTo>
                  <a:pt x="446653" y="26288"/>
                </a:lnTo>
                <a:lnTo>
                  <a:pt x="468629" y="25408"/>
                </a:lnTo>
                <a:lnTo>
                  <a:pt x="467624" y="0"/>
                </a:lnTo>
                <a:close/>
              </a:path>
              <a:path extrusionOk="0" h="349250" w="468629">
                <a:moveTo>
                  <a:pt x="65765" y="282701"/>
                </a:moveTo>
                <a:lnTo>
                  <a:pt x="30998" y="282701"/>
                </a:lnTo>
                <a:lnTo>
                  <a:pt x="50327" y="292728"/>
                </a:lnTo>
                <a:lnTo>
                  <a:pt x="65765" y="282701"/>
                </a:lnTo>
                <a:close/>
              </a:path>
            </a:pathLst>
          </a:custGeom>
          <a:solidFill>
            <a:srgbClr val="4F80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 name="Google Shape;301;p22"/>
          <p:cNvSpPr txBox="1"/>
          <p:nvPr/>
        </p:nvSpPr>
        <p:spPr>
          <a:xfrm>
            <a:off x="2607698" y="6121380"/>
            <a:ext cx="1250950" cy="365125"/>
          </a:xfrm>
          <a:prstGeom prst="rect">
            <a:avLst/>
          </a:prstGeom>
          <a:noFill/>
          <a:ln>
            <a:noFill/>
          </a:ln>
        </p:spPr>
        <p:txBody>
          <a:bodyPr anchorCtr="0" anchor="t" bIns="0" lIns="0" spcFirstLastPara="1" rIns="0" wrap="square" tIns="0">
            <a:spAutoFit/>
          </a:bodyPr>
          <a:lstStyle/>
          <a:p>
            <a:pPr indent="0" lvl="0" marL="0" marR="0" rtl="0" algn="ctr">
              <a:lnSpc>
                <a:spcPct val="113928"/>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support</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change</a:t>
            </a:r>
            <a:endParaRPr b="0" i="0" sz="1400" u="none" cap="none" strike="noStrike">
              <a:solidFill>
                <a:schemeClr val="dk1"/>
              </a:solidFill>
              <a:latin typeface="Arial"/>
              <a:ea typeface="Arial"/>
              <a:cs typeface="Arial"/>
              <a:sym typeface="Arial"/>
            </a:endParaRPr>
          </a:p>
          <a:p>
            <a:pPr indent="0" lvl="0" marL="0" marR="0" rtl="0" algn="ctr">
              <a:lnSpc>
                <a:spcPct val="112916"/>
              </a:lnSpc>
              <a:spcBef>
                <a:spcPts val="0"/>
              </a:spcBef>
              <a:spcAft>
                <a:spcPts val="0"/>
              </a:spcAft>
              <a:buClr>
                <a:srgbClr val="000000"/>
              </a:buClr>
              <a:buSzPts val="1200"/>
              <a:buFont typeface="Arial"/>
              <a:buNone/>
            </a:pPr>
            <a:r>
              <a:rPr b="0" i="0" lang="en-US" sz="1200" u="none" cap="none" strike="noStrike">
                <a:solidFill>
                  <a:srgbClr val="A5A5A5"/>
                </a:solidFill>
                <a:latin typeface="Arial"/>
                <a:ea typeface="Arial"/>
                <a:cs typeface="Arial"/>
                <a:sym typeface="Arial"/>
              </a:rPr>
              <a:t>©</a:t>
            </a:r>
            <a:r>
              <a:rPr b="0" i="0" lang="en-US" sz="1200" u="none" cap="none" strike="noStrike">
                <a:solidFill>
                  <a:srgbClr val="A5A5A5"/>
                </a:solidFill>
                <a:latin typeface="Times New Roman"/>
                <a:ea typeface="Times New Roman"/>
                <a:cs typeface="Times New Roman"/>
                <a:sym typeface="Times New Roman"/>
              </a:rPr>
              <a:t> </a:t>
            </a:r>
            <a:r>
              <a:rPr b="0" i="0" lang="en-US" sz="1200" u="none" cap="none" strike="noStrike">
                <a:solidFill>
                  <a:srgbClr val="A5A5A5"/>
                </a:solidFill>
                <a:latin typeface="Arial"/>
                <a:ea typeface="Arial"/>
                <a:cs typeface="Arial"/>
                <a:sym typeface="Arial"/>
              </a:rPr>
              <a:t>valtech.com</a:t>
            </a:r>
            <a:endParaRPr b="0" i="0" sz="1200" u="none" cap="none" strike="noStrike">
              <a:solidFill>
                <a:schemeClr val="dk1"/>
              </a:solidFill>
              <a:latin typeface="Arial"/>
              <a:ea typeface="Arial"/>
              <a:cs typeface="Arial"/>
              <a:sym typeface="Arial"/>
            </a:endParaRPr>
          </a:p>
        </p:txBody>
      </p:sp>
      <p:sp>
        <p:nvSpPr>
          <p:cNvPr id="302" name="Google Shape;302;p22"/>
          <p:cNvSpPr txBox="1"/>
          <p:nvPr/>
        </p:nvSpPr>
        <p:spPr>
          <a:xfrm>
            <a:off x="7800889" y="5280631"/>
            <a:ext cx="760095" cy="203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customer</a:t>
            </a:r>
            <a:endParaRPr b="0" i="0" sz="1400" u="none" cap="none" strike="noStrike">
              <a:solidFill>
                <a:schemeClr val="dk1"/>
              </a:solidFill>
              <a:latin typeface="Arial"/>
              <a:ea typeface="Arial"/>
              <a:cs typeface="Arial"/>
              <a:sym typeface="Arial"/>
            </a:endParaRPr>
          </a:p>
        </p:txBody>
      </p:sp>
      <p:sp>
        <p:nvSpPr>
          <p:cNvPr id="303" name="Google Shape;303;p22"/>
          <p:cNvSpPr/>
          <p:nvPr/>
        </p:nvSpPr>
        <p:spPr>
          <a:xfrm>
            <a:off x="4072128" y="5352772"/>
            <a:ext cx="1375538" cy="91702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4" name="Google Shape;304;p22"/>
          <p:cNvSpPr txBox="1"/>
          <p:nvPr/>
        </p:nvSpPr>
        <p:spPr>
          <a:xfrm>
            <a:off x="4266949" y="5717226"/>
            <a:ext cx="974090" cy="203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code</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quality</a:t>
            </a:r>
            <a:endParaRPr b="0" i="0" sz="1400" u="none" cap="none" strike="noStrike">
              <a:solidFill>
                <a:schemeClr val="dk1"/>
              </a:solidFill>
              <a:latin typeface="Arial"/>
              <a:ea typeface="Arial"/>
              <a:cs typeface="Arial"/>
              <a:sym typeface="Arial"/>
            </a:endParaRPr>
          </a:p>
        </p:txBody>
      </p:sp>
      <p:sp>
        <p:nvSpPr>
          <p:cNvPr id="305" name="Google Shape;305;p22"/>
          <p:cNvSpPr/>
          <p:nvPr/>
        </p:nvSpPr>
        <p:spPr>
          <a:xfrm>
            <a:off x="1074419" y="5426196"/>
            <a:ext cx="1085404" cy="97262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p22"/>
          <p:cNvSpPr txBox="1"/>
          <p:nvPr/>
        </p:nvSpPr>
        <p:spPr>
          <a:xfrm>
            <a:off x="851718" y="5641574"/>
            <a:ext cx="441325" cy="203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small</a:t>
            </a:r>
            <a:endParaRPr b="0" i="0" sz="1400" u="none" cap="none" strike="noStrike">
              <a:solidFill>
                <a:schemeClr val="dk1"/>
              </a:solidFill>
              <a:latin typeface="Arial"/>
              <a:ea typeface="Arial"/>
              <a:cs typeface="Arial"/>
              <a:sym typeface="Arial"/>
            </a:endParaRPr>
          </a:p>
        </p:txBody>
      </p:sp>
      <p:sp>
        <p:nvSpPr>
          <p:cNvPr id="307" name="Google Shape;307;p22"/>
          <p:cNvSpPr txBox="1"/>
          <p:nvPr/>
        </p:nvSpPr>
        <p:spPr>
          <a:xfrm>
            <a:off x="956874" y="6110712"/>
            <a:ext cx="1397635" cy="203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frequent</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releases</a:t>
            </a:r>
            <a:endParaRPr b="0" i="0" sz="1400" u="none" cap="none" strike="noStrike">
              <a:solidFill>
                <a:schemeClr val="dk1"/>
              </a:solidFill>
              <a:latin typeface="Arial"/>
              <a:ea typeface="Arial"/>
              <a:cs typeface="Arial"/>
              <a:sym typeface="Arial"/>
            </a:endParaRPr>
          </a:p>
        </p:txBody>
      </p:sp>
      <p:sp>
        <p:nvSpPr>
          <p:cNvPr id="308" name="Google Shape;308;p22"/>
          <p:cNvSpPr txBox="1"/>
          <p:nvPr/>
        </p:nvSpPr>
        <p:spPr>
          <a:xfrm>
            <a:off x="5731265" y="5382549"/>
            <a:ext cx="654685" cy="630555"/>
          </a:xfrm>
          <a:prstGeom prst="rect">
            <a:avLst/>
          </a:prstGeom>
          <a:noFill/>
          <a:ln>
            <a:noFill/>
          </a:ln>
        </p:spPr>
        <p:txBody>
          <a:bodyPr anchorCtr="0" anchor="t" bIns="0" lIns="0" spcFirstLastPara="1" rIns="0" wrap="square" tIns="0">
            <a:spAutoFit/>
          </a:bodyPr>
          <a:lstStyle/>
          <a:p>
            <a:pPr indent="0" lvl="0" marL="85725"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people</a:t>
            </a:r>
            <a:endParaRPr b="0" i="0" sz="1400" u="none" cap="none" strike="noStrike">
              <a:solidFill>
                <a:schemeClr val="dk1"/>
              </a:solidFill>
              <a:latin typeface="Arial"/>
              <a:ea typeface="Arial"/>
              <a:cs typeface="Arial"/>
              <a:sym typeface="Arial"/>
            </a:endParaRPr>
          </a:p>
          <a:p>
            <a:pPr indent="0" lvl="0" marL="26543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NOT</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process</a:t>
            </a:r>
            <a:endParaRPr b="0" i="0" sz="1400" u="none" cap="none" strike="noStrike">
              <a:solidFill>
                <a:schemeClr val="dk1"/>
              </a:solidFill>
              <a:latin typeface="Arial"/>
              <a:ea typeface="Arial"/>
              <a:cs typeface="Arial"/>
              <a:sym typeface="Arial"/>
            </a:endParaRPr>
          </a:p>
        </p:txBody>
      </p:sp>
      <p:sp>
        <p:nvSpPr>
          <p:cNvPr id="309" name="Google Shape;309;p22"/>
          <p:cNvSpPr txBox="1"/>
          <p:nvPr/>
        </p:nvSpPr>
        <p:spPr>
          <a:xfrm>
            <a:off x="2182647" y="5294267"/>
            <a:ext cx="661035" cy="203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iteration</a:t>
            </a:r>
            <a:endParaRPr b="0" i="0" sz="1400" u="none" cap="none" strike="noStrike">
              <a:solidFill>
                <a:schemeClr val="dk1"/>
              </a:solidFill>
              <a:latin typeface="Arial"/>
              <a:ea typeface="Arial"/>
              <a:cs typeface="Arial"/>
              <a:sym typeface="Arial"/>
            </a:endParaRPr>
          </a:p>
        </p:txBody>
      </p:sp>
      <p:sp>
        <p:nvSpPr>
          <p:cNvPr id="310" name="Google Shape;310;p22"/>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311" name="Google Shape;311;p22"/>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2" name="Google Shape;312;p22"/>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Influential XP Practices</a:t>
            </a:r>
            <a:endParaRPr/>
          </a:p>
        </p:txBody>
      </p:sp>
      <p:sp>
        <p:nvSpPr>
          <p:cNvPr id="318" name="Google Shape;318;p23"/>
          <p:cNvSpPr txBox="1"/>
          <p:nvPr>
            <p:ph idx="1" type="body"/>
          </p:nvPr>
        </p:nvSpPr>
        <p:spPr>
          <a:xfrm>
            <a:off x="457200" y="1600200"/>
            <a:ext cx="81534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just">
              <a:lnSpc>
                <a:spcPct val="100000"/>
              </a:lnSpc>
              <a:spcBef>
                <a:spcPts val="0"/>
              </a:spcBef>
              <a:spcAft>
                <a:spcPts val="0"/>
              </a:spcAft>
              <a:buClr>
                <a:schemeClr val="dk1"/>
              </a:buClr>
              <a:buSzPct val="100000"/>
              <a:buChar char="•"/>
            </a:pPr>
            <a:r>
              <a:rPr lang="en-US"/>
              <a:t>Extreme programming has a </a:t>
            </a:r>
            <a:r>
              <a:rPr b="1" lang="en-US">
                <a:solidFill>
                  <a:srgbClr val="C00000"/>
                </a:solidFill>
              </a:rPr>
              <a:t>technical focus </a:t>
            </a:r>
            <a:r>
              <a:rPr lang="en-US"/>
              <a:t>and is not easy to integrate with management practice in most organizations</a:t>
            </a:r>
            <a:endParaRPr/>
          </a:p>
          <a:p>
            <a:pPr indent="-342900" lvl="0" marL="342900" rtl="0" algn="just">
              <a:lnSpc>
                <a:spcPct val="100000"/>
              </a:lnSpc>
              <a:spcBef>
                <a:spcPts val="592"/>
              </a:spcBef>
              <a:spcAft>
                <a:spcPts val="0"/>
              </a:spcAft>
              <a:buClr>
                <a:schemeClr val="dk1"/>
              </a:buClr>
              <a:buSzPct val="100000"/>
              <a:buChar char="•"/>
            </a:pPr>
            <a:r>
              <a:rPr lang="en-US"/>
              <a:t>Consequently, while agile development uses practices from XP, the method as originally defined is not widely used</a:t>
            </a:r>
            <a:endParaRPr/>
          </a:p>
          <a:p>
            <a:pPr indent="-342900" lvl="0" marL="342900" rtl="0" algn="l">
              <a:lnSpc>
                <a:spcPct val="100000"/>
              </a:lnSpc>
              <a:spcBef>
                <a:spcPts val="592"/>
              </a:spcBef>
              <a:spcAft>
                <a:spcPts val="0"/>
              </a:spcAft>
              <a:buClr>
                <a:schemeClr val="dk1"/>
              </a:buClr>
              <a:buSzPct val="100000"/>
              <a:buChar char="•"/>
            </a:pPr>
            <a:r>
              <a:rPr lang="en-US"/>
              <a:t>Key practices: </a:t>
            </a:r>
            <a:endParaRPr/>
          </a:p>
          <a:p>
            <a:pPr indent="-514350" lvl="1" marL="971550" rtl="0" algn="l">
              <a:lnSpc>
                <a:spcPct val="100000"/>
              </a:lnSpc>
              <a:spcBef>
                <a:spcPts val="518"/>
              </a:spcBef>
              <a:spcAft>
                <a:spcPts val="0"/>
              </a:spcAft>
              <a:buClr>
                <a:schemeClr val="dk1"/>
              </a:buClr>
              <a:buSzPct val="100000"/>
              <a:buFont typeface="Calibri"/>
              <a:buAutoNum type="arabicPeriod"/>
            </a:pPr>
            <a:r>
              <a:rPr lang="en-US"/>
              <a:t>User stories for specification</a:t>
            </a:r>
            <a:r>
              <a:rPr lang="en-US">
                <a:latin typeface="Noto Sans Symbols"/>
                <a:ea typeface="Noto Sans Symbols"/>
                <a:cs typeface="Noto Sans Symbols"/>
                <a:sym typeface="Noto Sans Symbols"/>
              </a:rPr>
              <a:t> </a:t>
            </a:r>
            <a:endParaRPr/>
          </a:p>
          <a:p>
            <a:pPr indent="-514350" lvl="1" marL="971550" rtl="0" algn="l">
              <a:lnSpc>
                <a:spcPct val="100000"/>
              </a:lnSpc>
              <a:spcBef>
                <a:spcPts val="518"/>
              </a:spcBef>
              <a:spcAft>
                <a:spcPts val="0"/>
              </a:spcAft>
              <a:buClr>
                <a:schemeClr val="dk1"/>
              </a:buClr>
              <a:buSzPct val="100000"/>
              <a:buFont typeface="Calibri"/>
              <a:buAutoNum type="arabicPeriod"/>
            </a:pPr>
            <a:r>
              <a:rPr lang="en-US"/>
              <a:t>Refactoring</a:t>
            </a:r>
            <a:endParaRPr/>
          </a:p>
          <a:p>
            <a:pPr indent="-514350" lvl="1" marL="971550" rtl="0" algn="l">
              <a:lnSpc>
                <a:spcPct val="100000"/>
              </a:lnSpc>
              <a:spcBef>
                <a:spcPts val="518"/>
              </a:spcBef>
              <a:spcAft>
                <a:spcPts val="0"/>
              </a:spcAft>
              <a:buClr>
                <a:schemeClr val="dk1"/>
              </a:buClr>
              <a:buSzPct val="100000"/>
              <a:buFont typeface="Calibri"/>
              <a:buAutoNum type="arabicPeriod"/>
            </a:pPr>
            <a:r>
              <a:rPr lang="en-US"/>
              <a:t>Test-first development</a:t>
            </a:r>
            <a:endParaRPr/>
          </a:p>
          <a:p>
            <a:pPr indent="-514350" lvl="1" marL="971550" rtl="0" algn="l">
              <a:lnSpc>
                <a:spcPct val="100000"/>
              </a:lnSpc>
              <a:spcBef>
                <a:spcPts val="518"/>
              </a:spcBef>
              <a:spcAft>
                <a:spcPts val="0"/>
              </a:spcAft>
              <a:buClr>
                <a:schemeClr val="dk1"/>
              </a:buClr>
              <a:buSzPct val="100000"/>
              <a:buFont typeface="Calibri"/>
              <a:buAutoNum type="arabicPeriod"/>
            </a:pPr>
            <a:r>
              <a:rPr lang="en-US"/>
              <a:t>Pair programming </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319" name="Google Shape;319;p23"/>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320" name="Google Shape;320;p23"/>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1" name="Google Shape;321;p23"/>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1: User stories for specifications</a:t>
            </a:r>
            <a:endParaRPr/>
          </a:p>
        </p:txBody>
      </p:sp>
      <p:sp>
        <p:nvSpPr>
          <p:cNvPr id="327" name="Google Shape;327;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55600" rtl="0" algn="l">
              <a:lnSpc>
                <a:spcPct val="100000"/>
              </a:lnSpc>
              <a:spcBef>
                <a:spcPts val="0"/>
              </a:spcBef>
              <a:spcAft>
                <a:spcPts val="0"/>
              </a:spcAft>
              <a:buClr>
                <a:srgbClr val="46424D"/>
              </a:buClr>
              <a:buSzPts val="2400"/>
              <a:buChar char="•"/>
            </a:pPr>
            <a:r>
              <a:rPr lang="en-US" sz="2400">
                <a:latin typeface="Arial"/>
                <a:ea typeface="Arial"/>
                <a:cs typeface="Arial"/>
                <a:sym typeface="Arial"/>
              </a:rPr>
              <a:t>User</a:t>
            </a:r>
            <a:r>
              <a:rPr lang="en-US" sz="2400">
                <a:latin typeface="Times New Roman"/>
                <a:ea typeface="Times New Roman"/>
                <a:cs typeface="Times New Roman"/>
                <a:sym typeface="Times New Roman"/>
              </a:rPr>
              <a:t> </a:t>
            </a:r>
            <a:r>
              <a:rPr lang="en-US" sz="2400">
                <a:latin typeface="Arial"/>
                <a:ea typeface="Arial"/>
                <a:cs typeface="Arial"/>
                <a:sym typeface="Arial"/>
              </a:rPr>
              <a:t>stories</a:t>
            </a:r>
            <a:r>
              <a:rPr lang="en-US" sz="2400">
                <a:latin typeface="Times New Roman"/>
                <a:ea typeface="Times New Roman"/>
                <a:cs typeface="Times New Roman"/>
                <a:sym typeface="Times New Roman"/>
              </a:rPr>
              <a:t> </a:t>
            </a:r>
            <a:r>
              <a:rPr lang="en-US" sz="2400">
                <a:latin typeface="Arial"/>
                <a:ea typeface="Arial"/>
                <a:cs typeface="Arial"/>
                <a:sym typeface="Arial"/>
              </a:rPr>
              <a:t>describe</a:t>
            </a:r>
            <a:r>
              <a:rPr lang="en-US" sz="2400">
                <a:latin typeface="Times New Roman"/>
                <a:ea typeface="Times New Roman"/>
                <a:cs typeface="Times New Roman"/>
                <a:sym typeface="Times New Roman"/>
              </a:rPr>
              <a:t> </a:t>
            </a:r>
            <a:r>
              <a:rPr lang="en-US" sz="2400">
                <a:latin typeface="Arial"/>
                <a:ea typeface="Arial"/>
                <a:cs typeface="Arial"/>
                <a:sym typeface="Arial"/>
              </a:rPr>
              <a:t>a</a:t>
            </a:r>
            <a:r>
              <a:rPr lang="en-US" sz="2400">
                <a:latin typeface="Times New Roman"/>
                <a:ea typeface="Times New Roman"/>
                <a:cs typeface="Times New Roman"/>
                <a:sym typeface="Times New Roman"/>
              </a:rPr>
              <a:t> </a:t>
            </a:r>
            <a:r>
              <a:rPr lang="en-US" sz="2400">
                <a:latin typeface="Arial"/>
                <a:ea typeface="Arial"/>
                <a:cs typeface="Arial"/>
                <a:sym typeface="Arial"/>
              </a:rPr>
              <a:t>feature</a:t>
            </a:r>
            <a:r>
              <a:rPr lang="en-US" sz="2400">
                <a:latin typeface="Times New Roman"/>
                <a:ea typeface="Times New Roman"/>
                <a:cs typeface="Times New Roman"/>
                <a:sym typeface="Times New Roman"/>
              </a:rPr>
              <a:t> </a:t>
            </a:r>
            <a:r>
              <a:rPr lang="en-US" sz="2400">
                <a:latin typeface="Arial"/>
                <a:ea typeface="Arial"/>
                <a:cs typeface="Arial"/>
                <a:sym typeface="Arial"/>
              </a:rPr>
              <a:t>from</a:t>
            </a:r>
            <a:r>
              <a:rPr lang="en-US" sz="2400">
                <a:latin typeface="Times New Roman"/>
                <a:ea typeface="Times New Roman"/>
                <a:cs typeface="Times New Roman"/>
                <a:sym typeface="Times New Roman"/>
              </a:rPr>
              <a:t> </a:t>
            </a:r>
            <a:r>
              <a:rPr lang="en-US" sz="2400">
                <a:latin typeface="Arial"/>
                <a:ea typeface="Arial"/>
                <a:cs typeface="Arial"/>
                <a:sym typeface="Arial"/>
              </a:rPr>
              <a:t>the</a:t>
            </a:r>
            <a:r>
              <a:rPr lang="en-US" sz="2400">
                <a:latin typeface="Times New Roman"/>
                <a:ea typeface="Times New Roman"/>
                <a:cs typeface="Times New Roman"/>
                <a:sym typeface="Times New Roman"/>
              </a:rPr>
              <a:t> </a:t>
            </a:r>
            <a:r>
              <a:rPr lang="en-US" sz="2400">
                <a:latin typeface="Arial"/>
                <a:ea typeface="Arial"/>
                <a:cs typeface="Arial"/>
                <a:sym typeface="Arial"/>
              </a:rPr>
              <a:t>user</a:t>
            </a:r>
            <a:r>
              <a:rPr lang="en-US" sz="2400">
                <a:latin typeface="Times New Roman"/>
                <a:ea typeface="Times New Roman"/>
                <a:cs typeface="Times New Roman"/>
                <a:sym typeface="Times New Roman"/>
              </a:rPr>
              <a:t> </a:t>
            </a:r>
            <a:r>
              <a:rPr lang="en-US" sz="2400">
                <a:latin typeface="Arial"/>
                <a:ea typeface="Arial"/>
                <a:cs typeface="Arial"/>
                <a:sym typeface="Arial"/>
              </a:rPr>
              <a:t>perspective</a:t>
            </a:r>
            <a:endParaRPr sz="2400">
              <a:latin typeface="Arial"/>
              <a:ea typeface="Arial"/>
              <a:cs typeface="Arial"/>
              <a:sym typeface="Arial"/>
            </a:endParaRPr>
          </a:p>
          <a:p>
            <a:pPr indent="-342900" lvl="0" marL="355600" marR="574040" rtl="0" algn="l">
              <a:lnSpc>
                <a:spcPct val="100000"/>
              </a:lnSpc>
              <a:spcBef>
                <a:spcPts val="1200"/>
              </a:spcBef>
              <a:spcAft>
                <a:spcPts val="0"/>
              </a:spcAft>
              <a:buClr>
                <a:srgbClr val="46424D"/>
              </a:buClr>
              <a:buSzPts val="2400"/>
              <a:buChar char="•"/>
            </a:pPr>
            <a:r>
              <a:rPr lang="en-US" sz="2400">
                <a:latin typeface="Arial"/>
                <a:ea typeface="Arial"/>
                <a:cs typeface="Arial"/>
                <a:sym typeface="Arial"/>
              </a:rPr>
              <a:t>In</a:t>
            </a:r>
            <a:r>
              <a:rPr lang="en-US" sz="2400">
                <a:latin typeface="Times New Roman"/>
                <a:ea typeface="Times New Roman"/>
                <a:cs typeface="Times New Roman"/>
                <a:sym typeface="Times New Roman"/>
              </a:rPr>
              <a:t> </a:t>
            </a:r>
            <a:r>
              <a:rPr lang="en-US" sz="2400">
                <a:latin typeface="Arial"/>
                <a:ea typeface="Arial"/>
                <a:cs typeface="Arial"/>
                <a:sym typeface="Arial"/>
              </a:rPr>
              <a:t>XP,</a:t>
            </a:r>
            <a:r>
              <a:rPr lang="en-US" sz="2400">
                <a:latin typeface="Times New Roman"/>
                <a:ea typeface="Times New Roman"/>
                <a:cs typeface="Times New Roman"/>
                <a:sym typeface="Times New Roman"/>
              </a:rPr>
              <a:t> </a:t>
            </a:r>
            <a:r>
              <a:rPr lang="en-US" sz="2400">
                <a:latin typeface="Arial"/>
                <a:ea typeface="Arial"/>
                <a:cs typeface="Arial"/>
                <a:sym typeface="Arial"/>
              </a:rPr>
              <a:t>a</a:t>
            </a:r>
            <a:r>
              <a:rPr lang="en-US" sz="2400">
                <a:latin typeface="Times New Roman"/>
                <a:ea typeface="Times New Roman"/>
                <a:cs typeface="Times New Roman"/>
                <a:sym typeface="Times New Roman"/>
              </a:rPr>
              <a:t> </a:t>
            </a:r>
            <a:r>
              <a:rPr lang="en-US" sz="2400">
                <a:latin typeface="Arial"/>
                <a:ea typeface="Arial"/>
                <a:cs typeface="Arial"/>
                <a:sym typeface="Arial"/>
              </a:rPr>
              <a:t>customer</a:t>
            </a:r>
            <a:r>
              <a:rPr lang="en-US" sz="2400">
                <a:latin typeface="Times New Roman"/>
                <a:ea typeface="Times New Roman"/>
                <a:cs typeface="Times New Roman"/>
                <a:sym typeface="Times New Roman"/>
              </a:rPr>
              <a:t> </a:t>
            </a:r>
            <a:r>
              <a:rPr lang="en-US" sz="2400">
                <a:latin typeface="Arial"/>
                <a:ea typeface="Arial"/>
                <a:cs typeface="Arial"/>
                <a:sym typeface="Arial"/>
              </a:rPr>
              <a:t>(or</a:t>
            </a:r>
            <a:r>
              <a:rPr lang="en-US" sz="2400">
                <a:latin typeface="Times New Roman"/>
                <a:ea typeface="Times New Roman"/>
                <a:cs typeface="Times New Roman"/>
                <a:sym typeface="Times New Roman"/>
              </a:rPr>
              <a:t> </a:t>
            </a:r>
            <a:r>
              <a:rPr lang="en-US" sz="2400">
                <a:latin typeface="Arial"/>
                <a:ea typeface="Arial"/>
                <a:cs typeface="Arial"/>
                <a:sym typeface="Arial"/>
              </a:rPr>
              <a:t>user)</a:t>
            </a:r>
            <a:r>
              <a:rPr lang="en-US" sz="2400">
                <a:latin typeface="Times New Roman"/>
                <a:ea typeface="Times New Roman"/>
                <a:cs typeface="Times New Roman"/>
                <a:sym typeface="Times New Roman"/>
              </a:rPr>
              <a:t> </a:t>
            </a:r>
            <a:r>
              <a:rPr lang="en-US" sz="2400">
                <a:latin typeface="Arial"/>
                <a:ea typeface="Arial"/>
                <a:cs typeface="Arial"/>
                <a:sym typeface="Arial"/>
              </a:rPr>
              <a:t>is</a:t>
            </a:r>
            <a:r>
              <a:rPr lang="en-US" sz="2400">
                <a:latin typeface="Times New Roman"/>
                <a:ea typeface="Times New Roman"/>
                <a:cs typeface="Times New Roman"/>
                <a:sym typeface="Times New Roman"/>
              </a:rPr>
              <a:t> </a:t>
            </a:r>
            <a:r>
              <a:rPr lang="en-US" sz="2400">
                <a:latin typeface="Arial"/>
                <a:ea typeface="Arial"/>
                <a:cs typeface="Arial"/>
                <a:sym typeface="Arial"/>
              </a:rPr>
              <a:t>part</a:t>
            </a:r>
            <a:r>
              <a:rPr lang="en-US" sz="2400">
                <a:latin typeface="Times New Roman"/>
                <a:ea typeface="Times New Roman"/>
                <a:cs typeface="Times New Roman"/>
                <a:sym typeface="Times New Roman"/>
              </a:rPr>
              <a:t> </a:t>
            </a:r>
            <a:r>
              <a:rPr lang="en-US" sz="2400">
                <a:latin typeface="Arial"/>
                <a:ea typeface="Arial"/>
                <a:cs typeface="Arial"/>
                <a:sym typeface="Arial"/>
              </a:rPr>
              <a:t>of</a:t>
            </a:r>
            <a:r>
              <a:rPr lang="en-US" sz="2400">
                <a:latin typeface="Times New Roman"/>
                <a:ea typeface="Times New Roman"/>
                <a:cs typeface="Times New Roman"/>
                <a:sym typeface="Times New Roman"/>
              </a:rPr>
              <a:t> </a:t>
            </a:r>
            <a:r>
              <a:rPr lang="en-US" sz="2400">
                <a:latin typeface="Arial"/>
                <a:ea typeface="Arial"/>
                <a:cs typeface="Arial"/>
                <a:sym typeface="Arial"/>
              </a:rPr>
              <a:t>the</a:t>
            </a:r>
            <a:r>
              <a:rPr lang="en-US" sz="2400">
                <a:latin typeface="Times New Roman"/>
                <a:ea typeface="Times New Roman"/>
                <a:cs typeface="Times New Roman"/>
                <a:sym typeface="Times New Roman"/>
              </a:rPr>
              <a:t> </a:t>
            </a:r>
            <a:r>
              <a:rPr lang="en-US" sz="2400">
                <a:latin typeface="Arial"/>
                <a:ea typeface="Arial"/>
                <a:cs typeface="Arial"/>
                <a:sym typeface="Arial"/>
              </a:rPr>
              <a:t>XP</a:t>
            </a:r>
            <a:r>
              <a:rPr lang="en-US" sz="2400">
                <a:latin typeface="Times New Roman"/>
                <a:ea typeface="Times New Roman"/>
                <a:cs typeface="Times New Roman"/>
                <a:sym typeface="Times New Roman"/>
              </a:rPr>
              <a:t> </a:t>
            </a:r>
            <a:r>
              <a:rPr lang="en-US" sz="2400">
                <a:latin typeface="Arial"/>
                <a:ea typeface="Arial"/>
                <a:cs typeface="Arial"/>
                <a:sym typeface="Arial"/>
              </a:rPr>
              <a:t>team</a:t>
            </a:r>
            <a:r>
              <a:rPr lang="en-US" sz="2400">
                <a:latin typeface="Times New Roman"/>
                <a:ea typeface="Times New Roman"/>
                <a:cs typeface="Times New Roman"/>
                <a:sym typeface="Times New Roman"/>
              </a:rPr>
              <a:t> </a:t>
            </a:r>
            <a:r>
              <a:rPr lang="en-US" sz="2400">
                <a:latin typeface="Arial"/>
                <a:ea typeface="Arial"/>
                <a:cs typeface="Arial"/>
                <a:sym typeface="Arial"/>
              </a:rPr>
              <a:t>and</a:t>
            </a:r>
            <a:r>
              <a:rPr lang="en-US" sz="2400">
                <a:latin typeface="Times New Roman"/>
                <a:ea typeface="Times New Roman"/>
                <a:cs typeface="Times New Roman"/>
                <a:sym typeface="Times New Roman"/>
              </a:rPr>
              <a:t> </a:t>
            </a:r>
            <a:r>
              <a:rPr lang="en-US" sz="2400">
                <a:latin typeface="Arial"/>
                <a:ea typeface="Arial"/>
                <a:cs typeface="Arial"/>
                <a:sym typeface="Arial"/>
              </a:rPr>
              <a:t>is</a:t>
            </a:r>
            <a:r>
              <a:rPr lang="en-US" sz="2400">
                <a:latin typeface="Times New Roman"/>
                <a:ea typeface="Times New Roman"/>
                <a:cs typeface="Times New Roman"/>
                <a:sym typeface="Times New Roman"/>
              </a:rPr>
              <a:t> </a:t>
            </a:r>
            <a:r>
              <a:rPr lang="en-US" sz="2400">
                <a:latin typeface="Arial"/>
                <a:ea typeface="Arial"/>
                <a:cs typeface="Arial"/>
                <a:sym typeface="Arial"/>
              </a:rPr>
              <a:t>responsible</a:t>
            </a:r>
            <a:r>
              <a:rPr lang="en-US" sz="2400">
                <a:latin typeface="Times New Roman"/>
                <a:ea typeface="Times New Roman"/>
                <a:cs typeface="Times New Roman"/>
                <a:sym typeface="Times New Roman"/>
              </a:rPr>
              <a:t> </a:t>
            </a:r>
            <a:r>
              <a:rPr lang="en-US" sz="2400">
                <a:latin typeface="Arial"/>
                <a:ea typeface="Arial"/>
                <a:cs typeface="Arial"/>
                <a:sym typeface="Arial"/>
              </a:rPr>
              <a:t>for</a:t>
            </a:r>
            <a:r>
              <a:rPr lang="en-US" sz="2400">
                <a:latin typeface="Times New Roman"/>
                <a:ea typeface="Times New Roman"/>
                <a:cs typeface="Times New Roman"/>
                <a:sym typeface="Times New Roman"/>
              </a:rPr>
              <a:t> </a:t>
            </a:r>
            <a:r>
              <a:rPr lang="en-US" sz="2400">
                <a:latin typeface="Arial"/>
                <a:ea typeface="Arial"/>
                <a:cs typeface="Arial"/>
                <a:sym typeface="Arial"/>
              </a:rPr>
              <a:t>making</a:t>
            </a:r>
            <a:r>
              <a:rPr lang="en-US" sz="2400">
                <a:latin typeface="Times New Roman"/>
                <a:ea typeface="Times New Roman"/>
                <a:cs typeface="Times New Roman"/>
                <a:sym typeface="Times New Roman"/>
              </a:rPr>
              <a:t> </a:t>
            </a:r>
            <a:r>
              <a:rPr lang="en-US" sz="2400">
                <a:latin typeface="Arial"/>
                <a:ea typeface="Arial"/>
                <a:cs typeface="Arial"/>
                <a:sym typeface="Arial"/>
              </a:rPr>
              <a:t>decisions</a:t>
            </a:r>
            <a:r>
              <a:rPr lang="en-US" sz="2400">
                <a:latin typeface="Times New Roman"/>
                <a:ea typeface="Times New Roman"/>
                <a:cs typeface="Times New Roman"/>
                <a:sym typeface="Times New Roman"/>
              </a:rPr>
              <a:t> </a:t>
            </a:r>
            <a:r>
              <a:rPr lang="en-US" sz="2400">
                <a:latin typeface="Arial"/>
                <a:ea typeface="Arial"/>
                <a:cs typeface="Arial"/>
                <a:sym typeface="Arial"/>
              </a:rPr>
              <a:t>on</a:t>
            </a:r>
            <a:r>
              <a:rPr lang="en-US" sz="2400">
                <a:latin typeface="Times New Roman"/>
                <a:ea typeface="Times New Roman"/>
                <a:cs typeface="Times New Roman"/>
                <a:sym typeface="Times New Roman"/>
              </a:rPr>
              <a:t> </a:t>
            </a:r>
            <a:r>
              <a:rPr lang="en-US" sz="2400">
                <a:latin typeface="Arial"/>
                <a:ea typeface="Arial"/>
                <a:cs typeface="Arial"/>
                <a:sym typeface="Arial"/>
              </a:rPr>
              <a:t>requirements</a:t>
            </a:r>
            <a:endParaRPr sz="2400">
              <a:latin typeface="Arial"/>
              <a:ea typeface="Arial"/>
              <a:cs typeface="Arial"/>
              <a:sym typeface="Arial"/>
            </a:endParaRPr>
          </a:p>
          <a:p>
            <a:pPr indent="-342900" lvl="0" marL="355600" marR="728980" rtl="0" algn="l">
              <a:lnSpc>
                <a:spcPct val="100000"/>
              </a:lnSpc>
              <a:spcBef>
                <a:spcPts val="1200"/>
              </a:spcBef>
              <a:spcAft>
                <a:spcPts val="0"/>
              </a:spcAft>
              <a:buClr>
                <a:srgbClr val="46424D"/>
              </a:buClr>
              <a:buSzPts val="2400"/>
              <a:buChar char="•"/>
            </a:pPr>
            <a:r>
              <a:rPr lang="en-US" sz="2400">
                <a:latin typeface="Arial"/>
                <a:ea typeface="Arial"/>
                <a:cs typeface="Arial"/>
                <a:sym typeface="Arial"/>
              </a:rPr>
              <a:t>User</a:t>
            </a:r>
            <a:r>
              <a:rPr lang="en-US" sz="2400">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requirements</a:t>
            </a:r>
            <a:r>
              <a:rPr lang="en-US" sz="2400">
                <a:latin typeface="Times New Roman"/>
                <a:ea typeface="Times New Roman"/>
                <a:cs typeface="Times New Roman"/>
                <a:sym typeface="Times New Roman"/>
              </a:rPr>
              <a:t> </a:t>
            </a:r>
            <a:r>
              <a:rPr lang="en-US" sz="2400">
                <a:latin typeface="Arial"/>
                <a:ea typeface="Arial"/>
                <a:cs typeface="Arial"/>
                <a:sym typeface="Arial"/>
              </a:rPr>
              <a:t>are</a:t>
            </a:r>
            <a:r>
              <a:rPr lang="en-US" sz="2400">
                <a:latin typeface="Times New Roman"/>
                <a:ea typeface="Times New Roman"/>
                <a:cs typeface="Times New Roman"/>
                <a:sym typeface="Times New Roman"/>
              </a:rPr>
              <a:t> </a:t>
            </a:r>
            <a:r>
              <a:rPr lang="en-US" sz="2400">
                <a:latin typeface="Arial"/>
                <a:ea typeface="Arial"/>
                <a:cs typeface="Arial"/>
                <a:sym typeface="Arial"/>
              </a:rPr>
              <a:t>expressed</a:t>
            </a:r>
            <a:r>
              <a:rPr lang="en-US" sz="2400">
                <a:latin typeface="Times New Roman"/>
                <a:ea typeface="Times New Roman"/>
                <a:cs typeface="Times New Roman"/>
                <a:sym typeface="Times New Roman"/>
              </a:rPr>
              <a:t> </a:t>
            </a:r>
            <a:r>
              <a:rPr lang="en-US" sz="2400">
                <a:latin typeface="Arial"/>
                <a:ea typeface="Arial"/>
                <a:cs typeface="Arial"/>
                <a:sym typeface="Arial"/>
              </a:rPr>
              <a:t>as</a:t>
            </a:r>
            <a:r>
              <a:rPr lang="en-US" sz="2400">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scenarios</a:t>
            </a:r>
            <a:r>
              <a:rPr b="1" lang="en-US" sz="2400">
                <a:solidFill>
                  <a:srgbClr val="C0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or</a:t>
            </a:r>
            <a:r>
              <a:rPr b="1" lang="en-US" sz="2400">
                <a:solidFill>
                  <a:srgbClr val="C0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user</a:t>
            </a:r>
            <a:r>
              <a:rPr b="1" lang="en-US" sz="2400">
                <a:solidFill>
                  <a:srgbClr val="C0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stories</a:t>
            </a:r>
            <a:endParaRPr sz="2400">
              <a:latin typeface="Arial"/>
              <a:ea typeface="Arial"/>
              <a:cs typeface="Arial"/>
              <a:sym typeface="Arial"/>
            </a:endParaRPr>
          </a:p>
          <a:p>
            <a:pPr indent="-342900" lvl="0" marL="355600" marR="5080" rtl="0" algn="l">
              <a:lnSpc>
                <a:spcPct val="100000"/>
              </a:lnSpc>
              <a:spcBef>
                <a:spcPts val="1200"/>
              </a:spcBef>
              <a:spcAft>
                <a:spcPts val="0"/>
              </a:spcAft>
              <a:buClr>
                <a:srgbClr val="46424D"/>
              </a:buClr>
              <a:buSzPts val="2400"/>
              <a:buChar char="•"/>
            </a:pPr>
            <a:r>
              <a:rPr lang="en-US" sz="2400">
                <a:latin typeface="Arial"/>
                <a:ea typeface="Arial"/>
                <a:cs typeface="Arial"/>
                <a:sym typeface="Arial"/>
              </a:rPr>
              <a:t>These</a:t>
            </a:r>
            <a:r>
              <a:rPr lang="en-US" sz="2400">
                <a:latin typeface="Times New Roman"/>
                <a:ea typeface="Times New Roman"/>
                <a:cs typeface="Times New Roman"/>
                <a:sym typeface="Times New Roman"/>
              </a:rPr>
              <a:t> </a:t>
            </a:r>
            <a:r>
              <a:rPr lang="en-US" sz="2400">
                <a:latin typeface="Arial"/>
                <a:ea typeface="Arial"/>
                <a:cs typeface="Arial"/>
                <a:sym typeface="Arial"/>
              </a:rPr>
              <a:t>are</a:t>
            </a:r>
            <a:r>
              <a:rPr lang="en-US" sz="2400">
                <a:latin typeface="Times New Roman"/>
                <a:ea typeface="Times New Roman"/>
                <a:cs typeface="Times New Roman"/>
                <a:sym typeface="Times New Roman"/>
              </a:rPr>
              <a:t> </a:t>
            </a:r>
            <a:r>
              <a:rPr lang="en-US" sz="2400">
                <a:latin typeface="Arial"/>
                <a:ea typeface="Arial"/>
                <a:cs typeface="Arial"/>
                <a:sym typeface="Arial"/>
              </a:rPr>
              <a:t>written</a:t>
            </a:r>
            <a:r>
              <a:rPr lang="en-US" sz="2400">
                <a:latin typeface="Times New Roman"/>
                <a:ea typeface="Times New Roman"/>
                <a:cs typeface="Times New Roman"/>
                <a:sym typeface="Times New Roman"/>
              </a:rPr>
              <a:t> </a:t>
            </a:r>
            <a:r>
              <a:rPr lang="en-US" sz="2400">
                <a:latin typeface="Arial"/>
                <a:ea typeface="Arial"/>
                <a:cs typeface="Arial"/>
                <a:sym typeface="Arial"/>
              </a:rPr>
              <a:t>on</a:t>
            </a:r>
            <a:r>
              <a:rPr lang="en-US" sz="2400">
                <a:latin typeface="Times New Roman"/>
                <a:ea typeface="Times New Roman"/>
                <a:cs typeface="Times New Roman"/>
                <a:sym typeface="Times New Roman"/>
              </a:rPr>
              <a:t> </a:t>
            </a:r>
            <a:r>
              <a:rPr lang="en-US" sz="2400">
                <a:latin typeface="Arial"/>
                <a:ea typeface="Arial"/>
                <a:cs typeface="Arial"/>
                <a:sym typeface="Arial"/>
              </a:rPr>
              <a:t>cards</a:t>
            </a:r>
            <a:r>
              <a:rPr lang="en-US" sz="2400">
                <a:latin typeface="Times New Roman"/>
                <a:ea typeface="Times New Roman"/>
                <a:cs typeface="Times New Roman"/>
                <a:sym typeface="Times New Roman"/>
              </a:rPr>
              <a:t> </a:t>
            </a:r>
            <a:r>
              <a:rPr lang="en-US" sz="2400">
                <a:latin typeface="Arial"/>
                <a:ea typeface="Arial"/>
                <a:cs typeface="Arial"/>
                <a:sym typeface="Arial"/>
              </a:rPr>
              <a:t>and</a:t>
            </a:r>
            <a:r>
              <a:rPr lang="en-US" sz="2400">
                <a:latin typeface="Times New Roman"/>
                <a:ea typeface="Times New Roman"/>
                <a:cs typeface="Times New Roman"/>
                <a:sym typeface="Times New Roman"/>
              </a:rPr>
              <a:t> </a:t>
            </a:r>
            <a:r>
              <a:rPr lang="en-US" sz="2400">
                <a:latin typeface="Arial"/>
                <a:ea typeface="Arial"/>
                <a:cs typeface="Arial"/>
                <a:sym typeface="Arial"/>
              </a:rPr>
              <a:t>the</a:t>
            </a:r>
            <a:r>
              <a:rPr lang="en-US" sz="2400">
                <a:latin typeface="Times New Roman"/>
                <a:ea typeface="Times New Roman"/>
                <a:cs typeface="Times New Roman"/>
                <a:sym typeface="Times New Roman"/>
              </a:rPr>
              <a:t> </a:t>
            </a:r>
            <a:r>
              <a:rPr lang="en-US" sz="2400">
                <a:latin typeface="Arial"/>
                <a:ea typeface="Arial"/>
                <a:cs typeface="Arial"/>
                <a:sym typeface="Arial"/>
              </a:rPr>
              <a:t>development</a:t>
            </a:r>
            <a:r>
              <a:rPr lang="en-US" sz="2400">
                <a:latin typeface="Times New Roman"/>
                <a:ea typeface="Times New Roman"/>
                <a:cs typeface="Times New Roman"/>
                <a:sym typeface="Times New Roman"/>
              </a:rPr>
              <a:t> </a:t>
            </a:r>
            <a:r>
              <a:rPr lang="en-US" sz="2400">
                <a:latin typeface="Arial"/>
                <a:ea typeface="Arial"/>
                <a:cs typeface="Arial"/>
                <a:sym typeface="Arial"/>
              </a:rPr>
              <a:t>team</a:t>
            </a:r>
            <a:r>
              <a:rPr lang="en-US" sz="2400">
                <a:latin typeface="Times New Roman"/>
                <a:ea typeface="Times New Roman"/>
                <a:cs typeface="Times New Roman"/>
                <a:sym typeface="Times New Roman"/>
              </a:rPr>
              <a:t> </a:t>
            </a:r>
            <a:r>
              <a:rPr lang="en-US" sz="2400">
                <a:latin typeface="Arial"/>
                <a:ea typeface="Arial"/>
                <a:cs typeface="Arial"/>
                <a:sym typeface="Arial"/>
              </a:rPr>
              <a:t>break</a:t>
            </a:r>
            <a:r>
              <a:rPr lang="en-US" sz="2400">
                <a:latin typeface="Times New Roman"/>
                <a:ea typeface="Times New Roman"/>
                <a:cs typeface="Times New Roman"/>
                <a:sym typeface="Times New Roman"/>
              </a:rPr>
              <a:t> </a:t>
            </a:r>
            <a:r>
              <a:rPr lang="en-US" sz="2400">
                <a:latin typeface="Arial"/>
                <a:ea typeface="Arial"/>
                <a:cs typeface="Arial"/>
                <a:sym typeface="Arial"/>
              </a:rPr>
              <a:t>them</a:t>
            </a:r>
            <a:r>
              <a:rPr lang="en-US" sz="2400">
                <a:latin typeface="Times New Roman"/>
                <a:ea typeface="Times New Roman"/>
                <a:cs typeface="Times New Roman"/>
                <a:sym typeface="Times New Roman"/>
              </a:rPr>
              <a:t> </a:t>
            </a:r>
            <a:r>
              <a:rPr lang="en-US" sz="2400">
                <a:latin typeface="Arial"/>
                <a:ea typeface="Arial"/>
                <a:cs typeface="Arial"/>
                <a:sym typeface="Arial"/>
              </a:rPr>
              <a:t>down</a:t>
            </a:r>
            <a:r>
              <a:rPr lang="en-US" sz="2400">
                <a:latin typeface="Times New Roman"/>
                <a:ea typeface="Times New Roman"/>
                <a:cs typeface="Times New Roman"/>
                <a:sym typeface="Times New Roman"/>
              </a:rPr>
              <a:t> </a:t>
            </a:r>
            <a:r>
              <a:rPr lang="en-US" sz="2400">
                <a:latin typeface="Arial"/>
                <a:ea typeface="Arial"/>
                <a:cs typeface="Arial"/>
                <a:sym typeface="Arial"/>
              </a:rPr>
              <a:t>into</a:t>
            </a:r>
            <a:r>
              <a:rPr lang="en-US" sz="2400">
                <a:latin typeface="Times New Roman"/>
                <a:ea typeface="Times New Roman"/>
                <a:cs typeface="Times New Roman"/>
                <a:sym typeface="Times New Roman"/>
              </a:rPr>
              <a:t> </a:t>
            </a:r>
            <a:r>
              <a:rPr lang="en-US" sz="2400">
                <a:latin typeface="Arial"/>
                <a:ea typeface="Arial"/>
                <a:cs typeface="Arial"/>
                <a:sym typeface="Arial"/>
              </a:rPr>
              <a:t>implementation</a:t>
            </a:r>
            <a:r>
              <a:rPr lang="en-US" sz="2400">
                <a:latin typeface="Times New Roman"/>
                <a:ea typeface="Times New Roman"/>
                <a:cs typeface="Times New Roman"/>
                <a:sym typeface="Times New Roman"/>
              </a:rPr>
              <a:t> </a:t>
            </a:r>
            <a:r>
              <a:rPr lang="en-US" sz="2400">
                <a:latin typeface="Arial"/>
                <a:ea typeface="Arial"/>
                <a:cs typeface="Arial"/>
                <a:sym typeface="Arial"/>
              </a:rPr>
              <a:t>tasks as the basis</a:t>
            </a:r>
            <a:r>
              <a:rPr lang="en-US" sz="2400">
                <a:latin typeface="Times New Roman"/>
                <a:ea typeface="Times New Roman"/>
                <a:cs typeface="Times New Roman"/>
                <a:sym typeface="Times New Roman"/>
              </a:rPr>
              <a:t> </a:t>
            </a:r>
            <a:r>
              <a:rPr lang="en-US" sz="2400">
                <a:latin typeface="Arial"/>
                <a:ea typeface="Arial"/>
                <a:cs typeface="Arial"/>
                <a:sym typeface="Arial"/>
              </a:rPr>
              <a:t>of</a:t>
            </a:r>
            <a:r>
              <a:rPr lang="en-US" sz="2400">
                <a:latin typeface="Times New Roman"/>
                <a:ea typeface="Times New Roman"/>
                <a:cs typeface="Times New Roman"/>
                <a:sym typeface="Times New Roman"/>
              </a:rPr>
              <a:t> </a:t>
            </a:r>
            <a:r>
              <a:rPr lang="en-US" sz="2400">
                <a:latin typeface="Arial"/>
                <a:ea typeface="Arial"/>
                <a:cs typeface="Arial"/>
                <a:sym typeface="Arial"/>
              </a:rPr>
              <a:t>schedule</a:t>
            </a:r>
            <a:r>
              <a:rPr lang="en-US" sz="2400">
                <a:latin typeface="Times New Roman"/>
                <a:ea typeface="Times New Roman"/>
                <a:cs typeface="Times New Roman"/>
                <a:sym typeface="Times New Roman"/>
              </a:rPr>
              <a:t> </a:t>
            </a:r>
            <a:r>
              <a:rPr lang="en-US" sz="2400">
                <a:latin typeface="Arial"/>
                <a:ea typeface="Arial"/>
                <a:cs typeface="Arial"/>
                <a:sym typeface="Arial"/>
              </a:rPr>
              <a:t>and</a:t>
            </a:r>
            <a:r>
              <a:rPr lang="en-US" sz="2400">
                <a:latin typeface="Times New Roman"/>
                <a:ea typeface="Times New Roman"/>
                <a:cs typeface="Times New Roman"/>
                <a:sym typeface="Times New Roman"/>
              </a:rPr>
              <a:t> </a:t>
            </a:r>
            <a:r>
              <a:rPr lang="en-US" sz="2400">
                <a:latin typeface="Arial"/>
                <a:ea typeface="Arial"/>
                <a:cs typeface="Arial"/>
                <a:sym typeface="Arial"/>
              </a:rPr>
              <a:t>cost</a:t>
            </a:r>
            <a:r>
              <a:rPr lang="en-US" sz="2400">
                <a:latin typeface="Times New Roman"/>
                <a:ea typeface="Times New Roman"/>
                <a:cs typeface="Times New Roman"/>
                <a:sym typeface="Times New Roman"/>
              </a:rPr>
              <a:t> </a:t>
            </a:r>
            <a:r>
              <a:rPr lang="en-US" sz="2400">
                <a:latin typeface="Arial"/>
                <a:ea typeface="Arial"/>
                <a:cs typeface="Arial"/>
                <a:sym typeface="Arial"/>
              </a:rPr>
              <a:t>estimates</a:t>
            </a:r>
            <a:endParaRPr sz="2400">
              <a:latin typeface="Arial"/>
              <a:ea typeface="Arial"/>
              <a:cs typeface="Arial"/>
              <a:sym typeface="Arial"/>
            </a:endParaRPr>
          </a:p>
          <a:p>
            <a:pPr indent="-342900" lvl="0" marL="355600" marR="23495" rtl="0" algn="l">
              <a:lnSpc>
                <a:spcPct val="100000"/>
              </a:lnSpc>
              <a:spcBef>
                <a:spcPts val="1200"/>
              </a:spcBef>
              <a:spcAft>
                <a:spcPts val="0"/>
              </a:spcAft>
              <a:buClr>
                <a:srgbClr val="46424D"/>
              </a:buClr>
              <a:buSzPts val="2400"/>
              <a:buChar char="•"/>
            </a:pPr>
            <a:r>
              <a:rPr lang="en-US" sz="2400">
                <a:latin typeface="Arial"/>
                <a:ea typeface="Arial"/>
                <a:cs typeface="Arial"/>
                <a:sym typeface="Arial"/>
              </a:rPr>
              <a:t>The</a:t>
            </a:r>
            <a:r>
              <a:rPr lang="en-US" sz="2400">
                <a:latin typeface="Times New Roman"/>
                <a:ea typeface="Times New Roman"/>
                <a:cs typeface="Times New Roman"/>
                <a:sym typeface="Times New Roman"/>
              </a:rPr>
              <a:t> </a:t>
            </a:r>
            <a:r>
              <a:rPr lang="en-US" sz="2400">
                <a:latin typeface="Arial"/>
                <a:ea typeface="Arial"/>
                <a:cs typeface="Arial"/>
                <a:sym typeface="Arial"/>
              </a:rPr>
              <a:t>customer</a:t>
            </a:r>
            <a:r>
              <a:rPr lang="en-US" sz="2400">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chooses</a:t>
            </a:r>
            <a:r>
              <a:rPr b="1" lang="en-US" sz="2400">
                <a:solidFill>
                  <a:srgbClr val="C0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the</a:t>
            </a:r>
            <a:r>
              <a:rPr b="1" lang="en-US" sz="2400">
                <a:solidFill>
                  <a:srgbClr val="C0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stories</a:t>
            </a:r>
            <a:r>
              <a:rPr lang="en-US" sz="2400">
                <a:latin typeface="Times New Roman"/>
                <a:ea typeface="Times New Roman"/>
                <a:cs typeface="Times New Roman"/>
                <a:sym typeface="Times New Roman"/>
              </a:rPr>
              <a:t> </a:t>
            </a:r>
            <a:r>
              <a:rPr lang="en-US" sz="2400">
                <a:latin typeface="Arial"/>
                <a:ea typeface="Arial"/>
                <a:cs typeface="Arial"/>
                <a:sym typeface="Arial"/>
              </a:rPr>
              <a:t>for</a:t>
            </a:r>
            <a:r>
              <a:rPr lang="en-US" sz="2400">
                <a:latin typeface="Times New Roman"/>
                <a:ea typeface="Times New Roman"/>
                <a:cs typeface="Times New Roman"/>
                <a:sym typeface="Times New Roman"/>
              </a:rPr>
              <a:t> </a:t>
            </a:r>
            <a:r>
              <a:rPr lang="en-US" sz="2400">
                <a:latin typeface="Arial"/>
                <a:ea typeface="Arial"/>
                <a:cs typeface="Arial"/>
                <a:sym typeface="Arial"/>
              </a:rPr>
              <a:t>inclusion</a:t>
            </a:r>
            <a:r>
              <a:rPr lang="en-US" sz="2400">
                <a:latin typeface="Times New Roman"/>
                <a:ea typeface="Times New Roman"/>
                <a:cs typeface="Times New Roman"/>
                <a:sym typeface="Times New Roman"/>
              </a:rPr>
              <a:t> </a:t>
            </a:r>
            <a:r>
              <a:rPr lang="en-US" sz="2400">
                <a:latin typeface="Arial"/>
                <a:ea typeface="Arial"/>
                <a:cs typeface="Arial"/>
                <a:sym typeface="Arial"/>
              </a:rPr>
              <a:t>in</a:t>
            </a:r>
            <a:r>
              <a:rPr lang="en-US" sz="2400">
                <a:latin typeface="Times New Roman"/>
                <a:ea typeface="Times New Roman"/>
                <a:cs typeface="Times New Roman"/>
                <a:sym typeface="Times New Roman"/>
              </a:rPr>
              <a:t> </a:t>
            </a:r>
            <a:r>
              <a:rPr lang="en-US" sz="2400">
                <a:latin typeface="Arial"/>
                <a:ea typeface="Arial"/>
                <a:cs typeface="Arial"/>
                <a:sym typeface="Arial"/>
              </a:rPr>
              <a:t>the</a:t>
            </a:r>
            <a:r>
              <a:rPr lang="en-US" sz="2400">
                <a:latin typeface="Times New Roman"/>
                <a:ea typeface="Times New Roman"/>
                <a:cs typeface="Times New Roman"/>
                <a:sym typeface="Times New Roman"/>
              </a:rPr>
              <a:t> </a:t>
            </a:r>
            <a:r>
              <a:rPr lang="en-US" sz="2400">
                <a:latin typeface="Arial"/>
                <a:ea typeface="Arial"/>
                <a:cs typeface="Arial"/>
                <a:sym typeface="Arial"/>
              </a:rPr>
              <a:t>next</a:t>
            </a:r>
            <a:r>
              <a:rPr lang="en-US" sz="2400">
                <a:latin typeface="Times New Roman"/>
                <a:ea typeface="Times New Roman"/>
                <a:cs typeface="Times New Roman"/>
                <a:sym typeface="Times New Roman"/>
              </a:rPr>
              <a:t> </a:t>
            </a:r>
            <a:r>
              <a:rPr lang="en-US" sz="2400">
                <a:latin typeface="Arial"/>
                <a:ea typeface="Arial"/>
                <a:cs typeface="Arial"/>
                <a:sym typeface="Arial"/>
              </a:rPr>
              <a:t>release</a:t>
            </a:r>
            <a:r>
              <a:rPr lang="en-US" sz="2400">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based</a:t>
            </a:r>
            <a:r>
              <a:rPr b="1" lang="en-US" sz="2400">
                <a:solidFill>
                  <a:srgbClr val="C0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on</a:t>
            </a:r>
            <a:r>
              <a:rPr b="1" lang="en-US" sz="2400">
                <a:solidFill>
                  <a:srgbClr val="C0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their</a:t>
            </a:r>
            <a:r>
              <a:rPr b="1" lang="en-US" sz="2400">
                <a:solidFill>
                  <a:srgbClr val="C00000"/>
                </a:solidFill>
                <a:latin typeface="Times New Roman"/>
                <a:ea typeface="Times New Roman"/>
                <a:cs typeface="Times New Roman"/>
                <a:sym typeface="Times New Roman"/>
              </a:rPr>
              <a:t> </a:t>
            </a:r>
            <a:r>
              <a:rPr b="1" lang="en-US" sz="2400">
                <a:solidFill>
                  <a:srgbClr val="C00000"/>
                </a:solidFill>
                <a:latin typeface="Arial"/>
                <a:ea typeface="Arial"/>
                <a:cs typeface="Arial"/>
                <a:sym typeface="Arial"/>
              </a:rPr>
              <a:t>priorities</a:t>
            </a:r>
            <a:r>
              <a:rPr b="1" lang="en-US" sz="2400">
                <a:solidFill>
                  <a:srgbClr val="C00000"/>
                </a:solidFill>
                <a:latin typeface="Times New Roman"/>
                <a:ea typeface="Times New Roman"/>
                <a:cs typeface="Times New Roman"/>
                <a:sym typeface="Times New Roman"/>
              </a:rPr>
              <a:t> </a:t>
            </a:r>
            <a:r>
              <a:rPr lang="en-US" sz="2400">
                <a:latin typeface="Arial"/>
                <a:ea typeface="Arial"/>
                <a:cs typeface="Arial"/>
                <a:sym typeface="Arial"/>
              </a:rPr>
              <a:t>and</a:t>
            </a:r>
            <a:r>
              <a:rPr lang="en-US" sz="2400">
                <a:latin typeface="Times New Roman"/>
                <a:ea typeface="Times New Roman"/>
                <a:cs typeface="Times New Roman"/>
                <a:sym typeface="Times New Roman"/>
              </a:rPr>
              <a:t> </a:t>
            </a:r>
            <a:r>
              <a:rPr lang="en-US" sz="2400">
                <a:latin typeface="Arial"/>
                <a:ea typeface="Arial"/>
                <a:cs typeface="Arial"/>
                <a:sym typeface="Arial"/>
              </a:rPr>
              <a:t>the</a:t>
            </a:r>
            <a:r>
              <a:rPr lang="en-US" sz="2400">
                <a:latin typeface="Times New Roman"/>
                <a:ea typeface="Times New Roman"/>
                <a:cs typeface="Times New Roman"/>
                <a:sym typeface="Times New Roman"/>
              </a:rPr>
              <a:t> </a:t>
            </a:r>
            <a:r>
              <a:rPr lang="en-US" sz="2400">
                <a:latin typeface="Arial"/>
                <a:ea typeface="Arial"/>
                <a:cs typeface="Arial"/>
                <a:sym typeface="Arial"/>
              </a:rPr>
              <a:t>schedule</a:t>
            </a:r>
            <a:r>
              <a:rPr lang="en-US" sz="2400">
                <a:latin typeface="Times New Roman"/>
                <a:ea typeface="Times New Roman"/>
                <a:cs typeface="Times New Roman"/>
                <a:sym typeface="Times New Roman"/>
              </a:rPr>
              <a:t> </a:t>
            </a:r>
            <a:r>
              <a:rPr lang="en-US" sz="2400">
                <a:latin typeface="Arial"/>
                <a:ea typeface="Arial"/>
                <a:cs typeface="Arial"/>
                <a:sym typeface="Arial"/>
              </a:rPr>
              <a:t>estimates</a:t>
            </a:r>
            <a:endParaRPr sz="2400"/>
          </a:p>
        </p:txBody>
      </p:sp>
      <p:sp>
        <p:nvSpPr>
          <p:cNvPr id="328" name="Google Shape;328;p24"/>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329" name="Google Shape;329;p24"/>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0" name="Google Shape;330;p24"/>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5"/>
          <p:cNvSpPr txBox="1"/>
          <p:nvPr>
            <p:ph type="title"/>
          </p:nvPr>
        </p:nvSpPr>
        <p:spPr>
          <a:xfrm>
            <a:off x="457200" y="274638"/>
            <a:ext cx="83820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Example: ‘prescribing medication’ Story</a:t>
            </a:r>
            <a:endParaRPr/>
          </a:p>
        </p:txBody>
      </p:sp>
      <p:sp>
        <p:nvSpPr>
          <p:cNvPr id="336" name="Google Shape;336;p25"/>
          <p:cNvSpPr/>
          <p:nvPr/>
        </p:nvSpPr>
        <p:spPr>
          <a:xfrm>
            <a:off x="1871852" y="1567226"/>
            <a:ext cx="5992733" cy="48101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 name="Google Shape;337;p25"/>
          <p:cNvSpPr/>
          <p:nvPr/>
        </p:nvSpPr>
        <p:spPr>
          <a:xfrm>
            <a:off x="1945385" y="1648331"/>
            <a:ext cx="3383915" cy="277495"/>
          </a:xfrm>
          <a:custGeom>
            <a:rect b="b" l="l" r="r" t="t"/>
            <a:pathLst>
              <a:path extrusionOk="0" h="277494" w="3383915">
                <a:moveTo>
                  <a:pt x="0" y="276998"/>
                </a:moveTo>
                <a:lnTo>
                  <a:pt x="3383401" y="276998"/>
                </a:lnTo>
                <a:lnTo>
                  <a:pt x="3383401" y="0"/>
                </a:lnTo>
                <a:lnTo>
                  <a:pt x="0" y="0"/>
                </a:lnTo>
                <a:lnTo>
                  <a:pt x="0" y="27699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 name="Google Shape;338;p25"/>
          <p:cNvSpPr txBox="1"/>
          <p:nvPr/>
        </p:nvSpPr>
        <p:spPr>
          <a:xfrm>
            <a:off x="2024635" y="1706458"/>
            <a:ext cx="127635" cy="1778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mo"/>
                <a:ea typeface="Arimo"/>
                <a:cs typeface="Arimo"/>
                <a:sym typeface="Arimo"/>
              </a:rPr>
              <a:t>A</a:t>
            </a:r>
            <a:endParaRPr b="0" i="0" sz="1200" u="none" cap="none" strike="noStrike">
              <a:solidFill>
                <a:schemeClr val="dk1"/>
              </a:solidFill>
              <a:latin typeface="Arimo"/>
              <a:ea typeface="Arimo"/>
              <a:cs typeface="Arimo"/>
              <a:sym typeface="Arimo"/>
            </a:endParaRPr>
          </a:p>
        </p:txBody>
      </p:sp>
      <p:sp>
        <p:nvSpPr>
          <p:cNvPr id="339" name="Google Shape;339;p25"/>
          <p:cNvSpPr txBox="1"/>
          <p:nvPr/>
        </p:nvSpPr>
        <p:spPr>
          <a:xfrm>
            <a:off x="2175641" y="1658692"/>
            <a:ext cx="467995" cy="252095"/>
          </a:xfrm>
          <a:prstGeom prst="rect">
            <a:avLst/>
          </a:prstGeom>
          <a:noFill/>
          <a:ln>
            <a:noFill/>
          </a:ln>
        </p:spPr>
        <p:txBody>
          <a:bodyPr anchorCtr="0" anchor="t" bIns="0" lIns="0" spcFirstLastPara="1" rIns="0" wrap="square" tIns="0">
            <a:spAutoFit/>
          </a:bodyPr>
          <a:lstStyle/>
          <a:p>
            <a:pPr indent="0" lvl="0" marL="5715"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mo"/>
                <a:ea typeface="Arimo"/>
                <a:cs typeface="Arimo"/>
                <a:sym typeface="Arimo"/>
              </a:rPr>
              <a:t>doctor</a:t>
            </a:r>
            <a:endParaRPr b="0" i="0" sz="1200" u="none" cap="none" strike="noStrike">
              <a:solidFill>
                <a:schemeClr val="dk1"/>
              </a:solidFill>
              <a:latin typeface="Arimo"/>
              <a:ea typeface="Arimo"/>
              <a:cs typeface="Arimo"/>
              <a:sym typeface="Arimo"/>
            </a:endParaRPr>
          </a:p>
        </p:txBody>
      </p:sp>
      <p:sp>
        <p:nvSpPr>
          <p:cNvPr id="340" name="Google Shape;340;p25"/>
          <p:cNvSpPr txBox="1"/>
          <p:nvPr/>
        </p:nvSpPr>
        <p:spPr>
          <a:xfrm>
            <a:off x="2633626" y="1706458"/>
            <a:ext cx="2391410" cy="1778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mo"/>
                <a:ea typeface="Arimo"/>
                <a:cs typeface="Arimo"/>
                <a:sym typeface="Arimo"/>
              </a:rPr>
              <a:t>prescribing</a:t>
            </a:r>
            <a:r>
              <a:rPr b="0" i="0" lang="en-US" sz="1200" u="none" cap="none" strike="noStrike">
                <a:solidFill>
                  <a:schemeClr val="dk1"/>
                </a:solidFill>
                <a:latin typeface="Times New Roman"/>
                <a:ea typeface="Times New Roman"/>
                <a:cs typeface="Times New Roman"/>
                <a:sym typeface="Times New Roman"/>
              </a:rPr>
              <a:t> </a:t>
            </a:r>
            <a:r>
              <a:rPr b="0" i="0" lang="en-US" sz="1200" u="none" cap="none" strike="noStrike">
                <a:solidFill>
                  <a:schemeClr val="dk1"/>
                </a:solidFill>
                <a:latin typeface="Arimo"/>
                <a:ea typeface="Arimo"/>
                <a:cs typeface="Arimo"/>
                <a:sym typeface="Arimo"/>
              </a:rPr>
              <a:t>medication</a:t>
            </a:r>
            <a:r>
              <a:rPr b="0" i="0" lang="en-US" sz="1200" u="none" cap="none" strike="noStrike">
                <a:solidFill>
                  <a:schemeClr val="dk1"/>
                </a:solidFill>
                <a:latin typeface="Times New Roman"/>
                <a:ea typeface="Times New Roman"/>
                <a:cs typeface="Times New Roman"/>
                <a:sym typeface="Times New Roman"/>
              </a:rPr>
              <a:t> </a:t>
            </a:r>
            <a:r>
              <a:rPr b="0" i="0" lang="en-US" sz="1200" u="none" cap="none" strike="noStrike">
                <a:solidFill>
                  <a:schemeClr val="dk1"/>
                </a:solidFill>
                <a:latin typeface="Arimo"/>
                <a:ea typeface="Arimo"/>
                <a:cs typeface="Arimo"/>
                <a:sym typeface="Arimo"/>
              </a:rPr>
              <a:t>for</a:t>
            </a:r>
            <a:r>
              <a:rPr b="0" i="0" lang="en-US" sz="1200" u="none" cap="none" strike="noStrike">
                <a:solidFill>
                  <a:schemeClr val="dk1"/>
                </a:solidFill>
                <a:latin typeface="Times New Roman"/>
                <a:ea typeface="Times New Roman"/>
                <a:cs typeface="Times New Roman"/>
                <a:sym typeface="Times New Roman"/>
              </a:rPr>
              <a:t> </a:t>
            </a:r>
            <a:r>
              <a:rPr b="0" i="0" lang="en-US" sz="1200" u="none" cap="none" strike="noStrike">
                <a:solidFill>
                  <a:schemeClr val="dk1"/>
                </a:solidFill>
                <a:latin typeface="Arimo"/>
                <a:ea typeface="Arimo"/>
                <a:cs typeface="Arimo"/>
                <a:sym typeface="Arimo"/>
              </a:rPr>
              <a:t>a</a:t>
            </a:r>
            <a:r>
              <a:rPr b="0" i="0" lang="en-US" sz="1200" u="none" cap="none" strike="noStrike">
                <a:solidFill>
                  <a:schemeClr val="dk1"/>
                </a:solidFill>
                <a:latin typeface="Times New Roman"/>
                <a:ea typeface="Times New Roman"/>
                <a:cs typeface="Times New Roman"/>
                <a:sym typeface="Times New Roman"/>
              </a:rPr>
              <a:t> </a:t>
            </a:r>
            <a:r>
              <a:rPr b="0" i="0" lang="en-US" sz="1200" u="none" cap="none" strike="noStrike">
                <a:solidFill>
                  <a:schemeClr val="dk1"/>
                </a:solidFill>
                <a:latin typeface="Arimo"/>
                <a:ea typeface="Arimo"/>
                <a:cs typeface="Arimo"/>
                <a:sym typeface="Arimo"/>
              </a:rPr>
              <a:t>patient</a:t>
            </a:r>
            <a:endParaRPr b="0" i="0" sz="1200" u="none" cap="none" strike="noStrike">
              <a:solidFill>
                <a:schemeClr val="dk1"/>
              </a:solidFill>
              <a:latin typeface="Arimo"/>
              <a:ea typeface="Arimo"/>
              <a:cs typeface="Arimo"/>
              <a:sym typeface="Arimo"/>
            </a:endParaRPr>
          </a:p>
        </p:txBody>
      </p:sp>
      <p:sp>
        <p:nvSpPr>
          <p:cNvPr id="341" name="Google Shape;341;p25"/>
          <p:cNvSpPr/>
          <p:nvPr/>
        </p:nvSpPr>
        <p:spPr>
          <a:xfrm>
            <a:off x="2175641" y="1658692"/>
            <a:ext cx="467995" cy="252095"/>
          </a:xfrm>
          <a:custGeom>
            <a:rect b="b" l="l" r="r" t="t"/>
            <a:pathLst>
              <a:path extrusionOk="0" h="252094" w="467994">
                <a:moveTo>
                  <a:pt x="0" y="252007"/>
                </a:moveTo>
                <a:lnTo>
                  <a:pt x="467986" y="252007"/>
                </a:lnTo>
                <a:lnTo>
                  <a:pt x="467986" y="0"/>
                </a:lnTo>
                <a:lnTo>
                  <a:pt x="0" y="0"/>
                </a:lnTo>
                <a:lnTo>
                  <a:pt x="0" y="252007"/>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2" name="Google Shape;342;p25"/>
          <p:cNvSpPr/>
          <p:nvPr/>
        </p:nvSpPr>
        <p:spPr>
          <a:xfrm>
            <a:off x="2175641" y="1658692"/>
            <a:ext cx="467995" cy="252095"/>
          </a:xfrm>
          <a:custGeom>
            <a:rect b="b" l="l" r="r" t="t"/>
            <a:pathLst>
              <a:path extrusionOk="0" h="252094" w="467994">
                <a:moveTo>
                  <a:pt x="0" y="252007"/>
                </a:moveTo>
                <a:lnTo>
                  <a:pt x="467986" y="252007"/>
                </a:lnTo>
                <a:lnTo>
                  <a:pt x="467986" y="0"/>
                </a:lnTo>
                <a:lnTo>
                  <a:pt x="0" y="0"/>
                </a:lnTo>
                <a:lnTo>
                  <a:pt x="0" y="252007"/>
                </a:lnTo>
                <a:close/>
              </a:path>
            </a:pathLst>
          </a:custGeom>
          <a:noFill/>
          <a:ln cap="flat" cmpd="sng" w="25375">
            <a:solidFill>
              <a:srgbClr val="8B383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 name="Google Shape;343;p25"/>
          <p:cNvSpPr txBox="1"/>
          <p:nvPr/>
        </p:nvSpPr>
        <p:spPr>
          <a:xfrm>
            <a:off x="243642" y="1628049"/>
            <a:ext cx="981075" cy="203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User</a:t>
            </a:r>
            <a:r>
              <a:rPr b="1" i="0" lang="en-US" sz="1400" u="none" cap="none" strike="noStrike">
                <a:solidFill>
                  <a:schemeClr val="dk1"/>
                </a:solidFill>
                <a:latin typeface="Times New Roman"/>
                <a:ea typeface="Times New Roman"/>
                <a:cs typeface="Times New Roman"/>
                <a:sym typeface="Times New Roman"/>
              </a:rPr>
              <a:t> </a:t>
            </a:r>
            <a:r>
              <a:rPr b="1" i="0" lang="en-US" sz="1400" u="none" cap="none" strike="noStrike">
                <a:solidFill>
                  <a:schemeClr val="dk1"/>
                </a:solidFill>
                <a:latin typeface="Arial"/>
                <a:ea typeface="Arial"/>
                <a:cs typeface="Arial"/>
                <a:sym typeface="Arial"/>
              </a:rPr>
              <a:t>type</a:t>
            </a:r>
            <a:r>
              <a:rPr b="1"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sp>
        <p:nvSpPr>
          <p:cNvPr id="344" name="Google Shape;344;p25"/>
          <p:cNvSpPr txBox="1"/>
          <p:nvPr/>
        </p:nvSpPr>
        <p:spPr>
          <a:xfrm>
            <a:off x="243642" y="1841409"/>
            <a:ext cx="1101090" cy="843915"/>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Who</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wants</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to</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benefit</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from</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this</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requirement</a:t>
            </a:r>
            <a:endParaRPr b="0" i="0" sz="1400" u="none" cap="none" strike="noStrike">
              <a:solidFill>
                <a:schemeClr val="dk1"/>
              </a:solidFill>
              <a:latin typeface="Arial"/>
              <a:ea typeface="Arial"/>
              <a:cs typeface="Arial"/>
              <a:sym typeface="Arial"/>
            </a:endParaRPr>
          </a:p>
        </p:txBody>
      </p:sp>
      <p:sp>
        <p:nvSpPr>
          <p:cNvPr id="345" name="Google Shape;345;p25"/>
          <p:cNvSpPr/>
          <p:nvPr/>
        </p:nvSpPr>
        <p:spPr>
          <a:xfrm>
            <a:off x="882396" y="1530096"/>
            <a:ext cx="1583436" cy="192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 name="Google Shape;346;p25"/>
          <p:cNvSpPr/>
          <p:nvPr/>
        </p:nvSpPr>
        <p:spPr>
          <a:xfrm>
            <a:off x="924912" y="1566793"/>
            <a:ext cx="1485265" cy="92075"/>
          </a:xfrm>
          <a:custGeom>
            <a:rect b="b" l="l" r="r" t="t"/>
            <a:pathLst>
              <a:path extrusionOk="0" h="92075" w="1485264">
                <a:moveTo>
                  <a:pt x="1484662" y="91958"/>
                </a:moveTo>
                <a:lnTo>
                  <a:pt x="1484662" y="0"/>
                </a:lnTo>
                <a:lnTo>
                  <a:pt x="0" y="0"/>
                </a:lnTo>
              </a:path>
            </a:pathLst>
          </a:custGeom>
          <a:noFill/>
          <a:ln cap="flat" cmpd="sng" w="28550">
            <a:solidFill>
              <a:srgbClr val="C0504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 name="Google Shape;347;p25"/>
          <p:cNvSpPr/>
          <p:nvPr/>
        </p:nvSpPr>
        <p:spPr>
          <a:xfrm>
            <a:off x="2796027" y="2568222"/>
            <a:ext cx="1355725" cy="216535"/>
          </a:xfrm>
          <a:custGeom>
            <a:rect b="b" l="l" r="r" t="t"/>
            <a:pathLst>
              <a:path extrusionOk="0" h="216535" w="1355725">
                <a:moveTo>
                  <a:pt x="0" y="216003"/>
                </a:moveTo>
                <a:lnTo>
                  <a:pt x="1355597" y="216003"/>
                </a:lnTo>
                <a:lnTo>
                  <a:pt x="1355597" y="0"/>
                </a:lnTo>
                <a:lnTo>
                  <a:pt x="0" y="0"/>
                </a:lnTo>
                <a:lnTo>
                  <a:pt x="0" y="216003"/>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p25"/>
          <p:cNvSpPr/>
          <p:nvPr/>
        </p:nvSpPr>
        <p:spPr>
          <a:xfrm>
            <a:off x="2796027" y="2568222"/>
            <a:ext cx="1355725" cy="216535"/>
          </a:xfrm>
          <a:custGeom>
            <a:rect b="b" l="l" r="r" t="t"/>
            <a:pathLst>
              <a:path extrusionOk="0" h="216535" w="1355725">
                <a:moveTo>
                  <a:pt x="0" y="216003"/>
                </a:moveTo>
                <a:lnTo>
                  <a:pt x="1355597" y="216003"/>
                </a:lnTo>
                <a:lnTo>
                  <a:pt x="1355597" y="0"/>
                </a:lnTo>
                <a:lnTo>
                  <a:pt x="0" y="0"/>
                </a:lnTo>
                <a:lnTo>
                  <a:pt x="0" y="216003"/>
                </a:lnTo>
                <a:close/>
              </a:path>
            </a:pathLst>
          </a:custGeom>
          <a:noFill/>
          <a:ln cap="flat" cmpd="sng" w="25375">
            <a:solidFill>
              <a:srgbClr val="FFC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9" name="Google Shape;349;p25"/>
          <p:cNvSpPr/>
          <p:nvPr/>
        </p:nvSpPr>
        <p:spPr>
          <a:xfrm>
            <a:off x="2922138" y="3099977"/>
            <a:ext cx="1188085" cy="216535"/>
          </a:xfrm>
          <a:custGeom>
            <a:rect b="b" l="l" r="r" t="t"/>
            <a:pathLst>
              <a:path extrusionOk="0" h="216535" w="1188085">
                <a:moveTo>
                  <a:pt x="0" y="216003"/>
                </a:moveTo>
                <a:lnTo>
                  <a:pt x="1188006" y="216003"/>
                </a:lnTo>
                <a:lnTo>
                  <a:pt x="1188006" y="0"/>
                </a:lnTo>
                <a:lnTo>
                  <a:pt x="0" y="0"/>
                </a:lnTo>
                <a:lnTo>
                  <a:pt x="0" y="216003"/>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0" name="Google Shape;350;p25"/>
          <p:cNvSpPr/>
          <p:nvPr/>
        </p:nvSpPr>
        <p:spPr>
          <a:xfrm>
            <a:off x="2922138" y="3099977"/>
            <a:ext cx="1188085" cy="216535"/>
          </a:xfrm>
          <a:custGeom>
            <a:rect b="b" l="l" r="r" t="t"/>
            <a:pathLst>
              <a:path extrusionOk="0" h="216535" w="1188085">
                <a:moveTo>
                  <a:pt x="0" y="216003"/>
                </a:moveTo>
                <a:lnTo>
                  <a:pt x="1188006" y="216003"/>
                </a:lnTo>
                <a:lnTo>
                  <a:pt x="1188006" y="0"/>
                </a:lnTo>
                <a:lnTo>
                  <a:pt x="0" y="0"/>
                </a:lnTo>
                <a:lnTo>
                  <a:pt x="0" y="216003"/>
                </a:lnTo>
                <a:close/>
              </a:path>
            </a:pathLst>
          </a:custGeom>
          <a:noFill/>
          <a:ln cap="flat" cmpd="sng" w="25375">
            <a:solidFill>
              <a:srgbClr val="FFC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1" name="Google Shape;351;p25"/>
          <p:cNvSpPr/>
          <p:nvPr/>
        </p:nvSpPr>
        <p:spPr>
          <a:xfrm>
            <a:off x="2911601" y="4172105"/>
            <a:ext cx="735965" cy="216535"/>
          </a:xfrm>
          <a:custGeom>
            <a:rect b="b" l="l" r="r" t="t"/>
            <a:pathLst>
              <a:path extrusionOk="0" h="216535" w="735964">
                <a:moveTo>
                  <a:pt x="0" y="216003"/>
                </a:moveTo>
                <a:lnTo>
                  <a:pt x="735461" y="216003"/>
                </a:lnTo>
                <a:lnTo>
                  <a:pt x="735461" y="0"/>
                </a:lnTo>
                <a:lnTo>
                  <a:pt x="0" y="0"/>
                </a:lnTo>
                <a:lnTo>
                  <a:pt x="0" y="216003"/>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2" name="Google Shape;352;p25"/>
          <p:cNvSpPr/>
          <p:nvPr/>
        </p:nvSpPr>
        <p:spPr>
          <a:xfrm>
            <a:off x="2911601" y="4172105"/>
            <a:ext cx="735965" cy="216535"/>
          </a:xfrm>
          <a:custGeom>
            <a:rect b="b" l="l" r="r" t="t"/>
            <a:pathLst>
              <a:path extrusionOk="0" h="216535" w="735964">
                <a:moveTo>
                  <a:pt x="0" y="216003"/>
                </a:moveTo>
                <a:lnTo>
                  <a:pt x="735461" y="216003"/>
                </a:lnTo>
                <a:lnTo>
                  <a:pt x="735461" y="0"/>
                </a:lnTo>
                <a:lnTo>
                  <a:pt x="0" y="0"/>
                </a:lnTo>
                <a:lnTo>
                  <a:pt x="0" y="216003"/>
                </a:lnTo>
                <a:close/>
              </a:path>
            </a:pathLst>
          </a:custGeom>
          <a:noFill/>
          <a:ln cap="flat" cmpd="sng" w="25375">
            <a:solidFill>
              <a:srgbClr val="FFC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3" name="Google Shape;353;p25"/>
          <p:cNvSpPr txBox="1"/>
          <p:nvPr/>
        </p:nvSpPr>
        <p:spPr>
          <a:xfrm>
            <a:off x="365562" y="3388023"/>
            <a:ext cx="1034415" cy="20447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Field</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options</a:t>
            </a:r>
            <a:endParaRPr b="0" i="0" sz="1400" u="none" cap="none" strike="noStrike">
              <a:solidFill>
                <a:schemeClr val="dk1"/>
              </a:solidFill>
              <a:latin typeface="Arial"/>
              <a:ea typeface="Arial"/>
              <a:cs typeface="Arial"/>
              <a:sym typeface="Arial"/>
            </a:endParaRPr>
          </a:p>
        </p:txBody>
      </p:sp>
      <p:sp>
        <p:nvSpPr>
          <p:cNvPr id="354" name="Google Shape;354;p25"/>
          <p:cNvSpPr/>
          <p:nvPr/>
        </p:nvSpPr>
        <p:spPr>
          <a:xfrm>
            <a:off x="1391411" y="2702051"/>
            <a:ext cx="1453895" cy="86715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5" name="Google Shape;355;p25"/>
          <p:cNvSpPr/>
          <p:nvPr/>
        </p:nvSpPr>
        <p:spPr>
          <a:xfrm>
            <a:off x="1440941" y="2736342"/>
            <a:ext cx="1355090" cy="759460"/>
          </a:xfrm>
          <a:custGeom>
            <a:rect b="b" l="l" r="r" t="t"/>
            <a:pathLst>
              <a:path extrusionOk="0" h="759460" w="1355089">
                <a:moveTo>
                  <a:pt x="0" y="759195"/>
                </a:moveTo>
                <a:lnTo>
                  <a:pt x="1355085" y="0"/>
                </a:lnTo>
              </a:path>
            </a:pathLst>
          </a:custGeom>
          <a:noFill/>
          <a:ln cap="flat" cmpd="sng" w="25375">
            <a:solidFill>
              <a:srgbClr val="F7954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6" name="Google Shape;356;p25"/>
          <p:cNvSpPr/>
          <p:nvPr/>
        </p:nvSpPr>
        <p:spPr>
          <a:xfrm>
            <a:off x="1395983" y="3172967"/>
            <a:ext cx="1571243" cy="39776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7" name="Google Shape;357;p25"/>
          <p:cNvSpPr/>
          <p:nvPr/>
        </p:nvSpPr>
        <p:spPr>
          <a:xfrm>
            <a:off x="1440941" y="3208020"/>
            <a:ext cx="1481455" cy="287655"/>
          </a:xfrm>
          <a:custGeom>
            <a:rect b="b" l="l" r="r" t="t"/>
            <a:pathLst>
              <a:path extrusionOk="0" h="287654" w="1481455">
                <a:moveTo>
                  <a:pt x="0" y="287517"/>
                </a:moveTo>
                <a:lnTo>
                  <a:pt x="1481196" y="0"/>
                </a:lnTo>
              </a:path>
            </a:pathLst>
          </a:custGeom>
          <a:noFill/>
          <a:ln cap="flat" cmpd="sng" w="25375">
            <a:solidFill>
              <a:srgbClr val="F7954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8" name="Google Shape;358;p25"/>
          <p:cNvSpPr/>
          <p:nvPr/>
        </p:nvSpPr>
        <p:spPr>
          <a:xfrm>
            <a:off x="1392936" y="3461003"/>
            <a:ext cx="1566672" cy="89306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9" name="Google Shape;359;p25"/>
          <p:cNvSpPr/>
          <p:nvPr/>
        </p:nvSpPr>
        <p:spPr>
          <a:xfrm>
            <a:off x="1440941" y="3495537"/>
            <a:ext cx="1470660" cy="784860"/>
          </a:xfrm>
          <a:custGeom>
            <a:rect b="b" l="l" r="r" t="t"/>
            <a:pathLst>
              <a:path extrusionOk="0" h="784860" w="1470660">
                <a:moveTo>
                  <a:pt x="0" y="0"/>
                </a:moveTo>
                <a:lnTo>
                  <a:pt x="1470659" y="784485"/>
                </a:lnTo>
              </a:path>
            </a:pathLst>
          </a:custGeom>
          <a:noFill/>
          <a:ln cap="flat" cmpd="sng" w="25375">
            <a:solidFill>
              <a:srgbClr val="F7954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0" name="Google Shape;360;p25"/>
          <p:cNvSpPr/>
          <p:nvPr/>
        </p:nvSpPr>
        <p:spPr>
          <a:xfrm>
            <a:off x="5530717" y="2542764"/>
            <a:ext cx="1153795" cy="252095"/>
          </a:xfrm>
          <a:custGeom>
            <a:rect b="b" l="l" r="r" t="t"/>
            <a:pathLst>
              <a:path extrusionOk="0" h="252094" w="1153795">
                <a:moveTo>
                  <a:pt x="0" y="252007"/>
                </a:moveTo>
                <a:lnTo>
                  <a:pt x="1153786" y="252007"/>
                </a:lnTo>
                <a:lnTo>
                  <a:pt x="1153786" y="0"/>
                </a:lnTo>
                <a:lnTo>
                  <a:pt x="0" y="0"/>
                </a:lnTo>
                <a:lnTo>
                  <a:pt x="0" y="252007"/>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1" name="Google Shape;361;p25"/>
          <p:cNvSpPr/>
          <p:nvPr/>
        </p:nvSpPr>
        <p:spPr>
          <a:xfrm>
            <a:off x="5530717" y="2542764"/>
            <a:ext cx="1153795" cy="252095"/>
          </a:xfrm>
          <a:custGeom>
            <a:rect b="b" l="l" r="r" t="t"/>
            <a:pathLst>
              <a:path extrusionOk="0" h="252094" w="1153795">
                <a:moveTo>
                  <a:pt x="0" y="252007"/>
                </a:moveTo>
                <a:lnTo>
                  <a:pt x="1153786" y="252007"/>
                </a:lnTo>
                <a:lnTo>
                  <a:pt x="1153786" y="0"/>
                </a:lnTo>
                <a:lnTo>
                  <a:pt x="0" y="0"/>
                </a:lnTo>
                <a:lnTo>
                  <a:pt x="0" y="252007"/>
                </a:lnTo>
                <a:close/>
              </a:path>
            </a:pathLst>
          </a:custGeom>
          <a:noFill/>
          <a:ln cap="flat" cmpd="sng" w="25375">
            <a:solidFill>
              <a:srgbClr val="8DB3E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2" name="Google Shape;362;p25"/>
          <p:cNvSpPr/>
          <p:nvPr/>
        </p:nvSpPr>
        <p:spPr>
          <a:xfrm>
            <a:off x="1954910" y="4193666"/>
            <a:ext cx="5581015" cy="557530"/>
          </a:xfrm>
          <a:custGeom>
            <a:rect b="b" l="l" r="r" t="t"/>
            <a:pathLst>
              <a:path extrusionOk="0" h="557529" w="5581015">
                <a:moveTo>
                  <a:pt x="0" y="168152"/>
                </a:moveTo>
                <a:lnTo>
                  <a:pt x="21086" y="525530"/>
                </a:lnTo>
                <a:lnTo>
                  <a:pt x="3689100" y="557021"/>
                </a:lnTo>
                <a:lnTo>
                  <a:pt x="3678676" y="336291"/>
                </a:lnTo>
                <a:lnTo>
                  <a:pt x="5581025" y="336291"/>
                </a:lnTo>
                <a:lnTo>
                  <a:pt x="5581025" y="189107"/>
                </a:lnTo>
                <a:lnTo>
                  <a:pt x="3542035" y="189107"/>
                </a:lnTo>
                <a:lnTo>
                  <a:pt x="0" y="168152"/>
                </a:lnTo>
                <a:close/>
              </a:path>
              <a:path extrusionOk="0" h="557529" w="5581015">
                <a:moveTo>
                  <a:pt x="5581025" y="336291"/>
                </a:moveTo>
                <a:lnTo>
                  <a:pt x="3678676" y="336291"/>
                </a:lnTo>
                <a:lnTo>
                  <a:pt x="5581025" y="357246"/>
                </a:lnTo>
                <a:lnTo>
                  <a:pt x="5581025" y="336291"/>
                </a:lnTo>
                <a:close/>
              </a:path>
              <a:path extrusionOk="0" h="557529" w="5581015">
                <a:moveTo>
                  <a:pt x="5581025" y="0"/>
                </a:moveTo>
                <a:lnTo>
                  <a:pt x="3500003" y="0"/>
                </a:lnTo>
                <a:lnTo>
                  <a:pt x="3500003" y="157602"/>
                </a:lnTo>
                <a:lnTo>
                  <a:pt x="3542035" y="189107"/>
                </a:lnTo>
                <a:lnTo>
                  <a:pt x="5581025" y="189107"/>
                </a:lnTo>
                <a:lnTo>
                  <a:pt x="5581025" y="0"/>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3" name="Google Shape;363;p25"/>
          <p:cNvSpPr/>
          <p:nvPr/>
        </p:nvSpPr>
        <p:spPr>
          <a:xfrm>
            <a:off x="1954910" y="4193666"/>
            <a:ext cx="5581015" cy="557530"/>
          </a:xfrm>
          <a:custGeom>
            <a:rect b="b" l="l" r="r" t="t"/>
            <a:pathLst>
              <a:path extrusionOk="0" h="557529" w="5581015">
                <a:moveTo>
                  <a:pt x="3500003" y="157602"/>
                </a:moveTo>
                <a:lnTo>
                  <a:pt x="3500003" y="0"/>
                </a:lnTo>
                <a:lnTo>
                  <a:pt x="5581025" y="0"/>
                </a:lnTo>
                <a:lnTo>
                  <a:pt x="5581025" y="357246"/>
                </a:lnTo>
                <a:lnTo>
                  <a:pt x="3678676" y="336291"/>
                </a:lnTo>
                <a:lnTo>
                  <a:pt x="3689100" y="557021"/>
                </a:lnTo>
                <a:lnTo>
                  <a:pt x="21086" y="525530"/>
                </a:lnTo>
                <a:lnTo>
                  <a:pt x="0" y="168152"/>
                </a:lnTo>
                <a:lnTo>
                  <a:pt x="3542035" y="189107"/>
                </a:lnTo>
                <a:lnTo>
                  <a:pt x="3500003" y="157602"/>
                </a:lnTo>
                <a:close/>
              </a:path>
            </a:pathLst>
          </a:custGeom>
          <a:noFill/>
          <a:ln cap="flat" cmpd="sng" w="25375">
            <a:solidFill>
              <a:srgbClr val="8DB3E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4" name="Google Shape;364;p25"/>
          <p:cNvSpPr/>
          <p:nvPr/>
        </p:nvSpPr>
        <p:spPr>
          <a:xfrm>
            <a:off x="6637019" y="2650235"/>
            <a:ext cx="1661159" cy="740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5" name="Google Shape;365;p25"/>
          <p:cNvSpPr/>
          <p:nvPr/>
        </p:nvSpPr>
        <p:spPr>
          <a:xfrm>
            <a:off x="6684507" y="2684526"/>
            <a:ext cx="1566545" cy="631825"/>
          </a:xfrm>
          <a:custGeom>
            <a:rect b="b" l="l" r="r" t="t"/>
            <a:pathLst>
              <a:path extrusionOk="0" h="631825" w="1566545">
                <a:moveTo>
                  <a:pt x="0" y="0"/>
                </a:moveTo>
                <a:lnTo>
                  <a:pt x="1566184" y="631454"/>
                </a:lnTo>
              </a:path>
            </a:pathLst>
          </a:custGeom>
          <a:noFill/>
          <a:ln cap="flat" cmpd="sng" w="25375">
            <a:solidFill>
              <a:srgbClr val="4AACC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6" name="Google Shape;366;p25"/>
          <p:cNvSpPr/>
          <p:nvPr/>
        </p:nvSpPr>
        <p:spPr>
          <a:xfrm>
            <a:off x="7482840" y="3285744"/>
            <a:ext cx="819912" cy="97840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7" name="Google Shape;367;p25"/>
          <p:cNvSpPr/>
          <p:nvPr/>
        </p:nvSpPr>
        <p:spPr>
          <a:xfrm>
            <a:off x="7535936" y="3315980"/>
            <a:ext cx="715010" cy="878205"/>
          </a:xfrm>
          <a:custGeom>
            <a:rect b="b" l="l" r="r" t="t"/>
            <a:pathLst>
              <a:path extrusionOk="0" h="878204" w="715009">
                <a:moveTo>
                  <a:pt x="0" y="877686"/>
                </a:moveTo>
                <a:lnTo>
                  <a:pt x="714755" y="0"/>
                </a:lnTo>
              </a:path>
            </a:pathLst>
          </a:custGeom>
          <a:noFill/>
          <a:ln cap="flat" cmpd="sng" w="25375">
            <a:solidFill>
              <a:srgbClr val="4AACC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8" name="Google Shape;368;p25"/>
          <p:cNvSpPr/>
          <p:nvPr/>
        </p:nvSpPr>
        <p:spPr>
          <a:xfrm>
            <a:off x="1945385" y="2736312"/>
            <a:ext cx="1153795" cy="252095"/>
          </a:xfrm>
          <a:custGeom>
            <a:rect b="b" l="l" r="r" t="t"/>
            <a:pathLst>
              <a:path extrusionOk="0" h="252094" w="1153795">
                <a:moveTo>
                  <a:pt x="0" y="252007"/>
                </a:moveTo>
                <a:lnTo>
                  <a:pt x="1153799" y="252007"/>
                </a:lnTo>
                <a:lnTo>
                  <a:pt x="1153799" y="0"/>
                </a:lnTo>
                <a:lnTo>
                  <a:pt x="0" y="0"/>
                </a:lnTo>
                <a:lnTo>
                  <a:pt x="0" y="252007"/>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9" name="Google Shape;369;p25"/>
          <p:cNvSpPr/>
          <p:nvPr/>
        </p:nvSpPr>
        <p:spPr>
          <a:xfrm>
            <a:off x="1945385" y="2736312"/>
            <a:ext cx="1153795" cy="252095"/>
          </a:xfrm>
          <a:custGeom>
            <a:rect b="b" l="l" r="r" t="t"/>
            <a:pathLst>
              <a:path extrusionOk="0" h="252094" w="1153795">
                <a:moveTo>
                  <a:pt x="0" y="252007"/>
                </a:moveTo>
                <a:lnTo>
                  <a:pt x="1153799" y="252007"/>
                </a:lnTo>
                <a:lnTo>
                  <a:pt x="1153799" y="0"/>
                </a:lnTo>
                <a:lnTo>
                  <a:pt x="0" y="0"/>
                </a:lnTo>
                <a:lnTo>
                  <a:pt x="0" y="252007"/>
                </a:lnTo>
                <a:close/>
              </a:path>
            </a:pathLst>
          </a:custGeom>
          <a:noFill/>
          <a:ln cap="flat" cmpd="sng" w="25375">
            <a:solidFill>
              <a:srgbClr val="8DB3E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0" name="Google Shape;370;p25"/>
          <p:cNvSpPr/>
          <p:nvPr/>
        </p:nvSpPr>
        <p:spPr>
          <a:xfrm>
            <a:off x="3099175" y="2862315"/>
            <a:ext cx="5151755" cy="454025"/>
          </a:xfrm>
          <a:custGeom>
            <a:rect b="b" l="l" r="r" t="t"/>
            <a:pathLst>
              <a:path extrusionOk="0" h="454025" w="5151755">
                <a:moveTo>
                  <a:pt x="0" y="0"/>
                </a:moveTo>
                <a:lnTo>
                  <a:pt x="5151516" y="453664"/>
                </a:lnTo>
              </a:path>
            </a:pathLst>
          </a:custGeom>
          <a:noFill/>
          <a:ln cap="flat" cmpd="sng" w="25375">
            <a:solidFill>
              <a:srgbClr val="4AACC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1" name="Google Shape;371;p25"/>
          <p:cNvSpPr txBox="1"/>
          <p:nvPr/>
        </p:nvSpPr>
        <p:spPr>
          <a:xfrm>
            <a:off x="7919980" y="3388023"/>
            <a:ext cx="1130935" cy="105791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Functionality</a:t>
            </a:r>
            <a:endParaRPr b="0" i="0" sz="1400" u="none" cap="none" strike="noStrike">
              <a:solidFill>
                <a:schemeClr val="dk1"/>
              </a:solidFill>
              <a:latin typeface="Arial"/>
              <a:ea typeface="Arial"/>
              <a:cs typeface="Arial"/>
              <a:sym typeface="Arial"/>
            </a:endParaRPr>
          </a:p>
          <a:p>
            <a:pPr indent="0" lvl="0" marL="12700" marR="30734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Outlines</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what</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the</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software</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should</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do</a:t>
            </a:r>
            <a:endParaRPr b="0" i="0" sz="1400" u="none" cap="none" strike="noStrike">
              <a:solidFill>
                <a:schemeClr val="dk1"/>
              </a:solidFill>
              <a:latin typeface="Arial"/>
              <a:ea typeface="Arial"/>
              <a:cs typeface="Arial"/>
              <a:sym typeface="Arial"/>
            </a:endParaRPr>
          </a:p>
        </p:txBody>
      </p:sp>
      <p:sp>
        <p:nvSpPr>
          <p:cNvPr id="372" name="Google Shape;372;p25"/>
          <p:cNvSpPr/>
          <p:nvPr/>
        </p:nvSpPr>
        <p:spPr>
          <a:xfrm>
            <a:off x="0" y="0"/>
            <a:ext cx="9144000" cy="6858000"/>
          </a:xfrm>
          <a:custGeom>
            <a:rect b="b" l="l" r="r" t="t"/>
            <a:pathLst>
              <a:path extrusionOk="0" h="6858000" w="9144000">
                <a:moveTo>
                  <a:pt x="0" y="6857999"/>
                </a:moveTo>
                <a:lnTo>
                  <a:pt x="9143999" y="6857999"/>
                </a:lnTo>
                <a:lnTo>
                  <a:pt x="9143999" y="0"/>
                </a:lnTo>
                <a:lnTo>
                  <a:pt x="0" y="0"/>
                </a:lnTo>
                <a:lnTo>
                  <a:pt x="0" y="6857999"/>
                </a:lnTo>
                <a:close/>
              </a:path>
            </a:pathLst>
          </a:custGeom>
          <a:noFill/>
          <a:ln cap="flat" cmpd="sng" w="24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3" name="Google Shape;373;p25"/>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374" name="Google Shape;374;p25"/>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5" name="Google Shape;375;p25"/>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Example: Task cards for prescribing medication</a:t>
            </a:r>
            <a:endParaRPr/>
          </a:p>
        </p:txBody>
      </p:sp>
      <p:sp>
        <p:nvSpPr>
          <p:cNvPr id="381" name="Google Shape;381;p26"/>
          <p:cNvSpPr/>
          <p:nvPr/>
        </p:nvSpPr>
        <p:spPr>
          <a:xfrm>
            <a:off x="1815212" y="2106567"/>
            <a:ext cx="5472165" cy="385279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26"/>
          <p:cNvSpPr txBox="1"/>
          <p:nvPr/>
        </p:nvSpPr>
        <p:spPr>
          <a:xfrm>
            <a:off x="7889246" y="3467772"/>
            <a:ext cx="1090295" cy="1057910"/>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Effort</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and</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resource</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estimation</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for</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implementing</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each</a:t>
            </a:r>
            <a:r>
              <a:rPr b="0" i="0" lang="en-US" sz="14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Arial"/>
                <a:ea typeface="Arial"/>
                <a:cs typeface="Arial"/>
                <a:sym typeface="Arial"/>
              </a:rPr>
              <a:t>task</a:t>
            </a:r>
            <a:endParaRPr b="0" i="0" sz="1400" u="none" cap="none" strike="noStrike">
              <a:solidFill>
                <a:schemeClr val="dk1"/>
              </a:solidFill>
              <a:latin typeface="Arial"/>
              <a:ea typeface="Arial"/>
              <a:cs typeface="Arial"/>
              <a:sym typeface="Arial"/>
            </a:endParaRPr>
          </a:p>
        </p:txBody>
      </p:sp>
      <p:sp>
        <p:nvSpPr>
          <p:cNvPr id="383" name="Google Shape;383;p26"/>
          <p:cNvSpPr/>
          <p:nvPr/>
        </p:nvSpPr>
        <p:spPr>
          <a:xfrm>
            <a:off x="7481072" y="2969117"/>
            <a:ext cx="656590" cy="452120"/>
          </a:xfrm>
          <a:custGeom>
            <a:rect b="b" l="l" r="r" t="t"/>
            <a:pathLst>
              <a:path extrusionOk="0" h="452120" w="656590">
                <a:moveTo>
                  <a:pt x="0" y="112928"/>
                </a:moveTo>
                <a:lnTo>
                  <a:pt x="430255" y="112928"/>
                </a:lnTo>
                <a:lnTo>
                  <a:pt x="430255" y="0"/>
                </a:lnTo>
                <a:lnTo>
                  <a:pt x="656203" y="225948"/>
                </a:lnTo>
                <a:lnTo>
                  <a:pt x="430255" y="451744"/>
                </a:lnTo>
                <a:lnTo>
                  <a:pt x="430255" y="338846"/>
                </a:lnTo>
                <a:lnTo>
                  <a:pt x="0" y="338846"/>
                </a:lnTo>
                <a:lnTo>
                  <a:pt x="0" y="112928"/>
                </a:lnTo>
                <a:close/>
              </a:path>
            </a:pathLst>
          </a:custGeom>
          <a:noFill/>
          <a:ln cap="flat" cmpd="sng" w="9525">
            <a:solidFill>
              <a:srgbClr val="46AAC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26"/>
          <p:cNvSpPr/>
          <p:nvPr/>
        </p:nvSpPr>
        <p:spPr>
          <a:xfrm>
            <a:off x="7773283" y="4575858"/>
            <a:ext cx="1370709" cy="158280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5" name="Google Shape;385;p26"/>
          <p:cNvSpPr txBox="1"/>
          <p:nvPr/>
        </p:nvSpPr>
        <p:spPr>
          <a:xfrm>
            <a:off x="78740" y="2670861"/>
            <a:ext cx="1281430" cy="2540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Prioritization</a:t>
            </a:r>
            <a:endParaRPr b="0" i="0" sz="1800" u="none" cap="none" strike="noStrike">
              <a:solidFill>
                <a:schemeClr val="dk1"/>
              </a:solidFill>
              <a:latin typeface="Arial"/>
              <a:ea typeface="Arial"/>
              <a:cs typeface="Arial"/>
              <a:sym typeface="Arial"/>
            </a:endParaRPr>
          </a:p>
        </p:txBody>
      </p:sp>
      <p:sp>
        <p:nvSpPr>
          <p:cNvPr id="386" name="Google Shape;386;p26"/>
          <p:cNvSpPr/>
          <p:nvPr/>
        </p:nvSpPr>
        <p:spPr>
          <a:xfrm>
            <a:off x="768989" y="5124450"/>
            <a:ext cx="1904106" cy="22212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 name="Google Shape;387;p26"/>
          <p:cNvSpPr/>
          <p:nvPr/>
        </p:nvSpPr>
        <p:spPr>
          <a:xfrm>
            <a:off x="376427" y="5073396"/>
            <a:ext cx="173736" cy="37795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8" name="Google Shape;388;p26"/>
          <p:cNvSpPr/>
          <p:nvPr/>
        </p:nvSpPr>
        <p:spPr>
          <a:xfrm>
            <a:off x="768989" y="4131314"/>
            <a:ext cx="1280159" cy="22212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9" name="Google Shape;389;p26"/>
          <p:cNvSpPr/>
          <p:nvPr/>
        </p:nvSpPr>
        <p:spPr>
          <a:xfrm>
            <a:off x="348995" y="4055364"/>
            <a:ext cx="257555" cy="37947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p26"/>
          <p:cNvSpPr/>
          <p:nvPr/>
        </p:nvSpPr>
        <p:spPr>
          <a:xfrm>
            <a:off x="768989" y="3138160"/>
            <a:ext cx="1644650" cy="222250"/>
          </a:xfrm>
          <a:custGeom>
            <a:rect b="b" l="l" r="r" t="t"/>
            <a:pathLst>
              <a:path extrusionOk="0" h="222250" w="1644650">
                <a:moveTo>
                  <a:pt x="0" y="55625"/>
                </a:moveTo>
                <a:lnTo>
                  <a:pt x="1533262" y="55625"/>
                </a:lnTo>
                <a:lnTo>
                  <a:pt x="1533262" y="0"/>
                </a:lnTo>
                <a:lnTo>
                  <a:pt x="1644264" y="111130"/>
                </a:lnTo>
                <a:lnTo>
                  <a:pt x="1533262" y="222138"/>
                </a:lnTo>
                <a:lnTo>
                  <a:pt x="1533262" y="166634"/>
                </a:lnTo>
                <a:lnTo>
                  <a:pt x="0" y="166634"/>
                </a:lnTo>
                <a:lnTo>
                  <a:pt x="0" y="55625"/>
                </a:lnTo>
                <a:close/>
              </a:path>
            </a:pathLst>
          </a:custGeom>
          <a:noFill/>
          <a:ln cap="flat" cmpd="sng" w="9525">
            <a:solidFill>
              <a:srgbClr val="46AAC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1" name="Google Shape;391;p26"/>
          <p:cNvSpPr/>
          <p:nvPr/>
        </p:nvSpPr>
        <p:spPr>
          <a:xfrm>
            <a:off x="355091" y="3038855"/>
            <a:ext cx="256032" cy="38404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2" name="Google Shape;392;p26"/>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393" name="Google Shape;393;p26"/>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94" name="Google Shape;394;p26"/>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 Refactoring…</a:t>
            </a:r>
            <a:endParaRPr/>
          </a:p>
        </p:txBody>
      </p:sp>
      <p:sp>
        <p:nvSpPr>
          <p:cNvPr id="400" name="Google Shape;400;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just">
              <a:lnSpc>
                <a:spcPct val="100000"/>
              </a:lnSpc>
              <a:spcBef>
                <a:spcPts val="0"/>
              </a:spcBef>
              <a:spcAft>
                <a:spcPts val="0"/>
              </a:spcAft>
              <a:buClr>
                <a:schemeClr val="dk1"/>
              </a:buClr>
              <a:buSzPct val="100000"/>
              <a:buChar char="•"/>
            </a:pPr>
            <a:r>
              <a:rPr lang="en-US"/>
              <a:t>Conventional wisdom in software engineering is to </a:t>
            </a:r>
            <a:r>
              <a:rPr b="1" lang="en-US">
                <a:solidFill>
                  <a:srgbClr val="C00000"/>
                </a:solidFill>
              </a:rPr>
              <a:t>design for change</a:t>
            </a:r>
            <a:endParaRPr/>
          </a:p>
          <a:p>
            <a:pPr indent="-342900" lvl="0" marL="342900" rtl="0" algn="just">
              <a:lnSpc>
                <a:spcPct val="100000"/>
              </a:lnSpc>
              <a:spcBef>
                <a:spcPts val="592"/>
              </a:spcBef>
              <a:spcAft>
                <a:spcPts val="0"/>
              </a:spcAft>
              <a:buClr>
                <a:schemeClr val="dk1"/>
              </a:buClr>
              <a:buSzPct val="100000"/>
              <a:buChar char="•"/>
            </a:pPr>
            <a:r>
              <a:rPr lang="en-US"/>
              <a:t>It is worth spending time and effort anticipating changes as this reduces costs later in the life cycle</a:t>
            </a:r>
            <a:endParaRPr/>
          </a:p>
          <a:p>
            <a:pPr indent="-342900" lvl="0" marL="342900" rtl="0" algn="just">
              <a:lnSpc>
                <a:spcPct val="100000"/>
              </a:lnSpc>
              <a:spcBef>
                <a:spcPts val="592"/>
              </a:spcBef>
              <a:spcAft>
                <a:spcPts val="0"/>
              </a:spcAft>
              <a:buClr>
                <a:schemeClr val="dk1"/>
              </a:buClr>
              <a:buSzPct val="100000"/>
              <a:buChar char="•"/>
            </a:pPr>
            <a:r>
              <a:rPr lang="en-US"/>
              <a:t>XP, however, maintains that this is </a:t>
            </a:r>
            <a:r>
              <a:rPr b="1" lang="en-US">
                <a:solidFill>
                  <a:srgbClr val="C00000"/>
                </a:solidFill>
              </a:rPr>
              <a:t>not worthwhile </a:t>
            </a:r>
            <a:r>
              <a:rPr lang="en-US"/>
              <a:t>as changes cannot be reliably anticipated</a:t>
            </a:r>
            <a:endParaRPr/>
          </a:p>
          <a:p>
            <a:pPr indent="-342900" lvl="0" marL="342900" rtl="0" algn="just">
              <a:lnSpc>
                <a:spcPct val="100000"/>
              </a:lnSpc>
              <a:spcBef>
                <a:spcPts val="592"/>
              </a:spcBef>
              <a:spcAft>
                <a:spcPts val="0"/>
              </a:spcAft>
              <a:buClr>
                <a:schemeClr val="dk1"/>
              </a:buClr>
              <a:buSzPct val="100000"/>
              <a:buChar char="•"/>
            </a:pPr>
            <a:r>
              <a:rPr lang="en-US"/>
              <a:t>Rather, it proposes </a:t>
            </a:r>
            <a:r>
              <a:rPr b="1" lang="en-US">
                <a:solidFill>
                  <a:srgbClr val="C00000"/>
                </a:solidFill>
              </a:rPr>
              <a:t>constant code improvement (refactoring)</a:t>
            </a:r>
            <a:r>
              <a:rPr lang="en-US">
                <a:solidFill>
                  <a:srgbClr val="C00000"/>
                </a:solidFill>
              </a:rPr>
              <a:t> </a:t>
            </a:r>
            <a:r>
              <a:rPr lang="en-US"/>
              <a:t>to make changes easier when they have to be implemented</a:t>
            </a:r>
            <a:endParaRPr/>
          </a:p>
          <a:p>
            <a:pPr indent="-154940" lvl="0" marL="342900" rtl="0" algn="just">
              <a:lnSpc>
                <a:spcPct val="100000"/>
              </a:lnSpc>
              <a:spcBef>
                <a:spcPts val="592"/>
              </a:spcBef>
              <a:spcAft>
                <a:spcPts val="0"/>
              </a:spcAft>
              <a:buClr>
                <a:schemeClr val="dk1"/>
              </a:buClr>
              <a:buSzPct val="100000"/>
              <a:buNone/>
            </a:pPr>
            <a:r>
              <a:t/>
            </a:r>
            <a:endParaRPr/>
          </a:p>
        </p:txBody>
      </p:sp>
      <p:sp>
        <p:nvSpPr>
          <p:cNvPr id="401" name="Google Shape;401;p27"/>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402" name="Google Shape;402;p27"/>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3" name="Google Shape;403;p27"/>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 Refactoring</a:t>
            </a:r>
            <a:endParaRPr/>
          </a:p>
        </p:txBody>
      </p:sp>
      <p:sp>
        <p:nvSpPr>
          <p:cNvPr id="409" name="Google Shape;409;p28"/>
          <p:cNvSpPr txBox="1"/>
          <p:nvPr>
            <p:ph idx="1" type="body"/>
          </p:nvPr>
        </p:nvSpPr>
        <p:spPr>
          <a:xfrm>
            <a:off x="457200" y="1600200"/>
            <a:ext cx="80772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just">
              <a:lnSpc>
                <a:spcPct val="100000"/>
              </a:lnSpc>
              <a:spcBef>
                <a:spcPts val="0"/>
              </a:spcBef>
              <a:spcAft>
                <a:spcPts val="0"/>
              </a:spcAft>
              <a:buClr>
                <a:schemeClr val="dk1"/>
              </a:buClr>
              <a:buSzPct val="100000"/>
              <a:buChar char="•"/>
            </a:pPr>
            <a:r>
              <a:rPr lang="en-US"/>
              <a:t>Programming team looks for </a:t>
            </a:r>
            <a:r>
              <a:rPr b="1" lang="en-US">
                <a:solidFill>
                  <a:srgbClr val="C00000"/>
                </a:solidFill>
              </a:rPr>
              <a:t>possible software improvements</a:t>
            </a:r>
            <a:r>
              <a:rPr lang="en-US">
                <a:solidFill>
                  <a:srgbClr val="C00000"/>
                </a:solidFill>
              </a:rPr>
              <a:t> </a:t>
            </a:r>
            <a:r>
              <a:rPr lang="en-US"/>
              <a:t>and make these improvements even where there is no immediate need for them</a:t>
            </a:r>
            <a:endParaRPr/>
          </a:p>
          <a:p>
            <a:pPr indent="-342900" lvl="0" marL="342900" rtl="0" algn="just">
              <a:lnSpc>
                <a:spcPct val="100000"/>
              </a:lnSpc>
              <a:spcBef>
                <a:spcPts val="592"/>
              </a:spcBef>
              <a:spcAft>
                <a:spcPts val="0"/>
              </a:spcAft>
              <a:buClr>
                <a:schemeClr val="dk1"/>
              </a:buClr>
              <a:buSzPct val="100000"/>
              <a:buChar char="•"/>
            </a:pPr>
            <a:r>
              <a:rPr lang="en-US"/>
              <a:t>This practice </a:t>
            </a:r>
            <a:r>
              <a:rPr b="1" lang="en-US">
                <a:solidFill>
                  <a:srgbClr val="C00000"/>
                </a:solidFill>
              </a:rPr>
              <a:t>improves the understandability</a:t>
            </a:r>
            <a:r>
              <a:rPr b="1" lang="en-US">
                <a:solidFill>
                  <a:srgbClr val="FF0000"/>
                </a:solidFill>
              </a:rPr>
              <a:t> </a:t>
            </a:r>
            <a:r>
              <a:rPr lang="en-US"/>
              <a:t>of the software, thus reduces the need for documentation</a:t>
            </a:r>
            <a:endParaRPr/>
          </a:p>
          <a:p>
            <a:pPr indent="-342900" lvl="0" marL="342900" rtl="0" algn="just">
              <a:lnSpc>
                <a:spcPct val="100000"/>
              </a:lnSpc>
              <a:spcBef>
                <a:spcPts val="592"/>
              </a:spcBef>
              <a:spcAft>
                <a:spcPts val="0"/>
              </a:spcAft>
              <a:buClr>
                <a:schemeClr val="dk1"/>
              </a:buClr>
              <a:buSzPct val="100000"/>
              <a:buChar char="•"/>
            </a:pPr>
            <a:r>
              <a:rPr lang="en-US"/>
              <a:t>Changes are easier to make because </a:t>
            </a:r>
            <a:r>
              <a:rPr b="1" lang="en-US">
                <a:solidFill>
                  <a:srgbClr val="C00000"/>
                </a:solidFill>
              </a:rPr>
              <a:t>the code is well-structured and clear</a:t>
            </a:r>
            <a:endParaRPr/>
          </a:p>
          <a:p>
            <a:pPr indent="-342900" lvl="0" marL="342900" rtl="0" algn="just">
              <a:lnSpc>
                <a:spcPct val="100000"/>
              </a:lnSpc>
              <a:spcBef>
                <a:spcPts val="592"/>
              </a:spcBef>
              <a:spcAft>
                <a:spcPts val="0"/>
              </a:spcAft>
              <a:buClr>
                <a:schemeClr val="dk1"/>
              </a:buClr>
              <a:buSzPct val="100000"/>
              <a:buChar char="•"/>
            </a:pPr>
            <a:r>
              <a:rPr lang="en-US"/>
              <a:t>However, some changes </a:t>
            </a:r>
            <a:r>
              <a:rPr b="1" lang="en-US">
                <a:solidFill>
                  <a:srgbClr val="C00000"/>
                </a:solidFill>
              </a:rPr>
              <a:t>require architecture refactoring</a:t>
            </a:r>
            <a:r>
              <a:rPr lang="en-US">
                <a:solidFill>
                  <a:srgbClr val="C00000"/>
                </a:solidFill>
              </a:rPr>
              <a:t> </a:t>
            </a:r>
            <a:r>
              <a:rPr lang="en-US"/>
              <a:t>and this is much more expensive</a:t>
            </a:r>
            <a:endParaRPr/>
          </a:p>
          <a:p>
            <a:pPr indent="-154940" lvl="0" marL="342900" rtl="0" algn="just">
              <a:lnSpc>
                <a:spcPct val="100000"/>
              </a:lnSpc>
              <a:spcBef>
                <a:spcPts val="592"/>
              </a:spcBef>
              <a:spcAft>
                <a:spcPts val="0"/>
              </a:spcAft>
              <a:buClr>
                <a:schemeClr val="dk1"/>
              </a:buClr>
              <a:buSzPct val="100000"/>
              <a:buNone/>
            </a:pPr>
            <a:r>
              <a:t/>
            </a:r>
            <a:endParaRPr/>
          </a:p>
        </p:txBody>
      </p:sp>
      <p:sp>
        <p:nvSpPr>
          <p:cNvPr id="410" name="Google Shape;410;p28"/>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411" name="Google Shape;411;p28"/>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12" name="Google Shape;412;p28"/>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Example of Refactoring</a:t>
            </a:r>
            <a:endParaRPr/>
          </a:p>
        </p:txBody>
      </p:sp>
      <p:sp>
        <p:nvSpPr>
          <p:cNvPr id="418" name="Google Shape;418;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Re-organization of a class hierarchy to remove duplicate code</a:t>
            </a:r>
            <a:endParaRPr/>
          </a:p>
          <a:p>
            <a:pPr indent="-342900" lvl="0" marL="342900" rtl="0" algn="l">
              <a:lnSpc>
                <a:spcPct val="100000"/>
              </a:lnSpc>
              <a:spcBef>
                <a:spcPts val="640"/>
              </a:spcBef>
              <a:spcAft>
                <a:spcPts val="0"/>
              </a:spcAft>
              <a:buClr>
                <a:schemeClr val="dk1"/>
              </a:buClr>
              <a:buSzPts val="3200"/>
              <a:buChar char="•"/>
            </a:pPr>
            <a:r>
              <a:rPr lang="en-US"/>
              <a:t>Tidying up and renaming attributes and methods to make them easier to understand </a:t>
            </a:r>
            <a:endParaRPr/>
          </a:p>
          <a:p>
            <a:pPr indent="-342900" lvl="0" marL="342900" rtl="0" algn="l">
              <a:lnSpc>
                <a:spcPct val="100000"/>
              </a:lnSpc>
              <a:spcBef>
                <a:spcPts val="640"/>
              </a:spcBef>
              <a:spcAft>
                <a:spcPts val="0"/>
              </a:spcAft>
              <a:buClr>
                <a:schemeClr val="dk1"/>
              </a:buClr>
              <a:buSzPts val="3200"/>
              <a:buChar char="•"/>
            </a:pPr>
            <a:r>
              <a:rPr lang="en-US"/>
              <a:t>The replacement of inline code with calls to methods that have been included in a program library</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419" name="Google Shape;419;p29"/>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420" name="Google Shape;420;p29"/>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21" name="Google Shape;421;p29"/>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Objectives</a:t>
            </a:r>
            <a:endParaRPr/>
          </a:p>
        </p:txBody>
      </p:sp>
      <p:sp>
        <p:nvSpPr>
          <p:cNvPr id="111" name="Google Shape;111;p3"/>
          <p:cNvSpPr txBox="1"/>
          <p:nvPr>
            <p:ph idx="1" type="body"/>
          </p:nvPr>
        </p:nvSpPr>
        <p:spPr>
          <a:xfrm>
            <a:off x="232612" y="1447800"/>
            <a:ext cx="8686800" cy="495299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US" sz="2800"/>
              <a:t>The objectives of this module are:</a:t>
            </a:r>
            <a:endParaRPr/>
          </a:p>
          <a:p>
            <a:pPr indent="-342900" lvl="0" marL="342900" rtl="0" algn="l">
              <a:lnSpc>
                <a:spcPct val="100000"/>
              </a:lnSpc>
              <a:spcBef>
                <a:spcPts val="560"/>
              </a:spcBef>
              <a:spcAft>
                <a:spcPts val="0"/>
              </a:spcAft>
              <a:buClr>
                <a:schemeClr val="dk1"/>
              </a:buClr>
              <a:buSzPts val="2800"/>
              <a:buChar char="•"/>
            </a:pPr>
            <a:r>
              <a:rPr lang="en-US" sz="2800"/>
              <a:t>To understand the rationale for agile software development methods, its manifesto, and the differences between agile and plan-driven development</a:t>
            </a:r>
            <a:endParaRPr/>
          </a:p>
          <a:p>
            <a:pPr indent="-342900" lvl="0" marL="342900" rtl="0" algn="l">
              <a:lnSpc>
                <a:spcPct val="100000"/>
              </a:lnSpc>
              <a:spcBef>
                <a:spcPts val="560"/>
              </a:spcBef>
              <a:spcAft>
                <a:spcPts val="0"/>
              </a:spcAft>
              <a:buClr>
                <a:schemeClr val="dk1"/>
              </a:buClr>
              <a:buSzPts val="2800"/>
              <a:buChar char="•"/>
            </a:pPr>
            <a:r>
              <a:rPr lang="en-US" sz="2800"/>
              <a:t>To recognise the importance of agile development techniques and practices</a:t>
            </a:r>
            <a:endParaRPr/>
          </a:p>
          <a:p>
            <a:pPr indent="-342900" lvl="0" marL="342900" rtl="0" algn="l">
              <a:lnSpc>
                <a:spcPct val="100000"/>
              </a:lnSpc>
              <a:spcBef>
                <a:spcPts val="560"/>
              </a:spcBef>
              <a:spcAft>
                <a:spcPts val="0"/>
              </a:spcAft>
              <a:buClr>
                <a:schemeClr val="dk1"/>
              </a:buClr>
              <a:buSzPts val="2800"/>
              <a:buChar char="•"/>
            </a:pPr>
            <a:r>
              <a:rPr lang="en-US" sz="2800"/>
              <a:t>To understand the Scrum approach in agile project management </a:t>
            </a:r>
            <a:endParaRPr/>
          </a:p>
          <a:p>
            <a:pPr indent="-342900" lvl="0" marL="342900" rtl="0" algn="l">
              <a:lnSpc>
                <a:spcPct val="100000"/>
              </a:lnSpc>
              <a:spcBef>
                <a:spcPts val="560"/>
              </a:spcBef>
              <a:spcAft>
                <a:spcPts val="0"/>
              </a:spcAft>
              <a:buClr>
                <a:schemeClr val="dk1"/>
              </a:buClr>
              <a:buSzPts val="2800"/>
              <a:buChar char="•"/>
            </a:pPr>
            <a:r>
              <a:rPr lang="en-US" sz="2800"/>
              <a:t>To be aware of the issues of scaling agile development methods</a:t>
            </a:r>
            <a:endParaRPr/>
          </a:p>
          <a:p>
            <a:pPr indent="0" lvl="0" marL="0" rtl="0" algn="l">
              <a:lnSpc>
                <a:spcPct val="100000"/>
              </a:lnSpc>
              <a:spcBef>
                <a:spcPts val="560"/>
              </a:spcBef>
              <a:spcAft>
                <a:spcPts val="0"/>
              </a:spcAft>
              <a:buClr>
                <a:schemeClr val="dk1"/>
              </a:buClr>
              <a:buSzPts val="2800"/>
              <a:buNone/>
            </a:pPr>
            <a:r>
              <a:t/>
            </a:r>
            <a:endParaRPr sz="2800"/>
          </a:p>
        </p:txBody>
      </p:sp>
      <p:sp>
        <p:nvSpPr>
          <p:cNvPr id="112" name="Google Shape;112;p3"/>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113" name="Google Shape;113;p3"/>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4" name="Google Shape;114;p3"/>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3: Test-First Development</a:t>
            </a:r>
            <a:endParaRPr/>
          </a:p>
        </p:txBody>
      </p:sp>
      <p:sp>
        <p:nvSpPr>
          <p:cNvPr id="427" name="Google Shape;427;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0000"/>
              <a:buChar char="•"/>
            </a:pPr>
            <a:r>
              <a:rPr lang="en-US"/>
              <a:t>Testing is central to XP and XP has developed an approach where </a:t>
            </a:r>
            <a:r>
              <a:rPr b="1" lang="en-US">
                <a:solidFill>
                  <a:srgbClr val="C00000"/>
                </a:solidFill>
              </a:rPr>
              <a:t>the program is tested after every change</a:t>
            </a:r>
            <a:r>
              <a:rPr lang="en-US"/>
              <a:t> has been made</a:t>
            </a:r>
            <a:endParaRPr/>
          </a:p>
          <a:p>
            <a:pPr indent="-342900" lvl="0" marL="342900" rtl="0" algn="l">
              <a:lnSpc>
                <a:spcPct val="100000"/>
              </a:lnSpc>
              <a:spcBef>
                <a:spcPts val="592"/>
              </a:spcBef>
              <a:spcAft>
                <a:spcPts val="0"/>
              </a:spcAft>
              <a:buClr>
                <a:schemeClr val="dk1"/>
              </a:buClr>
              <a:buSzPct val="100000"/>
              <a:buChar char="•"/>
            </a:pPr>
            <a:r>
              <a:rPr lang="en-US"/>
              <a:t>XP testing features: </a:t>
            </a:r>
            <a:endParaRPr/>
          </a:p>
          <a:p>
            <a:pPr indent="-285750" lvl="1" marL="742950" rtl="0" algn="l">
              <a:lnSpc>
                <a:spcPct val="100000"/>
              </a:lnSpc>
              <a:spcBef>
                <a:spcPts val="518"/>
              </a:spcBef>
              <a:spcAft>
                <a:spcPts val="0"/>
              </a:spcAft>
              <a:buClr>
                <a:schemeClr val="dk1"/>
              </a:buClr>
              <a:buSzPct val="100000"/>
              <a:buFont typeface="Courier New"/>
              <a:buChar char="o"/>
            </a:pPr>
            <a:r>
              <a:rPr lang="en-US"/>
              <a:t>Test-first development</a:t>
            </a:r>
            <a:endParaRPr/>
          </a:p>
          <a:p>
            <a:pPr indent="-285750" lvl="1" marL="742950" rtl="0" algn="l">
              <a:lnSpc>
                <a:spcPct val="100000"/>
              </a:lnSpc>
              <a:spcBef>
                <a:spcPts val="518"/>
              </a:spcBef>
              <a:spcAft>
                <a:spcPts val="0"/>
              </a:spcAft>
              <a:buClr>
                <a:schemeClr val="dk1"/>
              </a:buClr>
              <a:buSzPct val="100000"/>
              <a:buFont typeface="Courier New"/>
              <a:buChar char="o"/>
            </a:pPr>
            <a:r>
              <a:rPr lang="en-US"/>
              <a:t>Incremental test development from scenarios</a:t>
            </a:r>
            <a:endParaRPr/>
          </a:p>
          <a:p>
            <a:pPr indent="-285750" lvl="1" marL="742950" rtl="0" algn="l">
              <a:lnSpc>
                <a:spcPct val="100000"/>
              </a:lnSpc>
              <a:spcBef>
                <a:spcPts val="518"/>
              </a:spcBef>
              <a:spcAft>
                <a:spcPts val="0"/>
              </a:spcAft>
              <a:buClr>
                <a:schemeClr val="dk1"/>
              </a:buClr>
              <a:buSzPct val="100000"/>
              <a:buFont typeface="Courier New"/>
              <a:buChar char="o"/>
            </a:pPr>
            <a:r>
              <a:rPr lang="en-US"/>
              <a:t>User involvement in test development and validation</a:t>
            </a:r>
            <a:endParaRPr/>
          </a:p>
          <a:p>
            <a:pPr indent="-285750" lvl="1" marL="742950" rtl="0" algn="l">
              <a:lnSpc>
                <a:spcPct val="100000"/>
              </a:lnSpc>
              <a:spcBef>
                <a:spcPts val="518"/>
              </a:spcBef>
              <a:spcAft>
                <a:spcPts val="0"/>
              </a:spcAft>
              <a:buClr>
                <a:schemeClr val="dk1"/>
              </a:buClr>
              <a:buSzPct val="100000"/>
              <a:buFont typeface="Courier New"/>
              <a:buChar char="o"/>
            </a:pPr>
            <a:r>
              <a:rPr lang="en-US"/>
              <a:t>Automated test harnesses are used to run all component tests each time that a new release is built </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428" name="Google Shape;428;p30"/>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429" name="Google Shape;429;p30"/>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0" name="Google Shape;430;p30"/>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4: Pair Programming…</a:t>
            </a:r>
            <a:endParaRPr/>
          </a:p>
        </p:txBody>
      </p:sp>
      <p:sp>
        <p:nvSpPr>
          <p:cNvPr id="436" name="Google Shape;436;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Clr>
                <a:schemeClr val="dk1"/>
              </a:buClr>
              <a:buSzPts val="2800"/>
              <a:buChar char="•"/>
            </a:pPr>
            <a:r>
              <a:rPr lang="en-US" sz="2800">
                <a:latin typeface="Calibri"/>
                <a:ea typeface="Calibri"/>
                <a:cs typeface="Calibri"/>
                <a:sym typeface="Calibri"/>
              </a:rPr>
              <a:t>Pair programming involves programmers </a:t>
            </a:r>
            <a:r>
              <a:rPr b="1" lang="en-US" sz="2800">
                <a:solidFill>
                  <a:srgbClr val="C00000"/>
                </a:solidFill>
                <a:latin typeface="Calibri"/>
                <a:ea typeface="Calibri"/>
                <a:cs typeface="Calibri"/>
                <a:sym typeface="Calibri"/>
              </a:rPr>
              <a:t>working in pairs</a:t>
            </a:r>
            <a:r>
              <a:rPr lang="en-US" sz="2800">
                <a:latin typeface="Calibri"/>
                <a:ea typeface="Calibri"/>
                <a:cs typeface="Calibri"/>
                <a:sym typeface="Calibri"/>
              </a:rPr>
              <a:t>, developing code together</a:t>
            </a:r>
            <a:endParaRPr/>
          </a:p>
          <a:p>
            <a:pPr indent="-342900" lvl="0" marL="342900" rtl="0" algn="just">
              <a:lnSpc>
                <a:spcPct val="100000"/>
              </a:lnSpc>
              <a:spcBef>
                <a:spcPts val="560"/>
              </a:spcBef>
              <a:spcAft>
                <a:spcPts val="0"/>
              </a:spcAft>
              <a:buClr>
                <a:schemeClr val="dk1"/>
              </a:buClr>
              <a:buSzPts val="2800"/>
              <a:buChar char="•"/>
            </a:pPr>
            <a:r>
              <a:rPr lang="en-US" sz="2800">
                <a:latin typeface="Calibri"/>
                <a:ea typeface="Calibri"/>
                <a:cs typeface="Calibri"/>
                <a:sym typeface="Calibri"/>
              </a:rPr>
              <a:t>This helps develop </a:t>
            </a:r>
            <a:r>
              <a:rPr b="1" lang="en-US" sz="2800">
                <a:solidFill>
                  <a:srgbClr val="C00000"/>
                </a:solidFill>
                <a:latin typeface="Calibri"/>
                <a:ea typeface="Calibri"/>
                <a:cs typeface="Calibri"/>
                <a:sym typeface="Calibri"/>
              </a:rPr>
              <a:t>common ownership of code and spreads knowledge</a:t>
            </a:r>
            <a:r>
              <a:rPr lang="en-US" sz="2800">
                <a:solidFill>
                  <a:srgbClr val="FF0000"/>
                </a:solidFill>
                <a:latin typeface="Calibri"/>
                <a:ea typeface="Calibri"/>
                <a:cs typeface="Calibri"/>
                <a:sym typeface="Calibri"/>
              </a:rPr>
              <a:t> </a:t>
            </a:r>
            <a:r>
              <a:rPr lang="en-US" sz="2800">
                <a:latin typeface="Calibri"/>
                <a:ea typeface="Calibri"/>
                <a:cs typeface="Calibri"/>
                <a:sym typeface="Calibri"/>
              </a:rPr>
              <a:t>across the team</a:t>
            </a:r>
            <a:endParaRPr/>
          </a:p>
          <a:p>
            <a:pPr indent="-342900" lvl="0" marL="342900" rtl="0" algn="just">
              <a:lnSpc>
                <a:spcPct val="100000"/>
              </a:lnSpc>
              <a:spcBef>
                <a:spcPts val="560"/>
              </a:spcBef>
              <a:spcAft>
                <a:spcPts val="0"/>
              </a:spcAft>
              <a:buClr>
                <a:schemeClr val="dk1"/>
              </a:buClr>
              <a:buSzPts val="2800"/>
              <a:buChar char="•"/>
            </a:pPr>
            <a:r>
              <a:rPr lang="en-US" sz="2800">
                <a:latin typeface="Calibri"/>
                <a:ea typeface="Calibri"/>
                <a:cs typeface="Calibri"/>
                <a:sym typeface="Calibri"/>
              </a:rPr>
              <a:t>It serves as an </a:t>
            </a:r>
            <a:r>
              <a:rPr b="1" lang="en-US" sz="2800">
                <a:solidFill>
                  <a:srgbClr val="C00000"/>
                </a:solidFill>
                <a:latin typeface="Calibri"/>
                <a:ea typeface="Calibri"/>
                <a:cs typeface="Calibri"/>
                <a:sym typeface="Calibri"/>
              </a:rPr>
              <a:t>informal review</a:t>
            </a:r>
            <a:r>
              <a:rPr b="1" lang="en-US" sz="2800">
                <a:solidFill>
                  <a:srgbClr val="FF0000"/>
                </a:solidFill>
                <a:latin typeface="Calibri"/>
                <a:ea typeface="Calibri"/>
                <a:cs typeface="Calibri"/>
                <a:sym typeface="Calibri"/>
              </a:rPr>
              <a:t> </a:t>
            </a:r>
            <a:r>
              <a:rPr lang="en-US" sz="2800">
                <a:latin typeface="Calibri"/>
                <a:ea typeface="Calibri"/>
                <a:cs typeface="Calibri"/>
                <a:sym typeface="Calibri"/>
              </a:rPr>
              <a:t>process as each line of code is looked at by more than 1 person</a:t>
            </a:r>
            <a:endParaRPr/>
          </a:p>
          <a:p>
            <a:pPr indent="-342900" lvl="0" marL="342900" rtl="0" algn="just">
              <a:lnSpc>
                <a:spcPct val="100000"/>
              </a:lnSpc>
              <a:spcBef>
                <a:spcPts val="560"/>
              </a:spcBef>
              <a:spcAft>
                <a:spcPts val="0"/>
              </a:spcAft>
              <a:buClr>
                <a:schemeClr val="dk1"/>
              </a:buClr>
              <a:buSzPts val="2800"/>
              <a:buChar char="•"/>
            </a:pPr>
            <a:r>
              <a:rPr lang="en-US" sz="2800">
                <a:latin typeface="Calibri"/>
                <a:ea typeface="Calibri"/>
                <a:cs typeface="Calibri"/>
                <a:sym typeface="Calibri"/>
              </a:rPr>
              <a:t>It </a:t>
            </a:r>
            <a:r>
              <a:rPr b="1" lang="en-US" sz="2800">
                <a:solidFill>
                  <a:srgbClr val="C00000"/>
                </a:solidFill>
                <a:latin typeface="Calibri"/>
                <a:ea typeface="Calibri"/>
                <a:cs typeface="Calibri"/>
                <a:sym typeface="Calibri"/>
              </a:rPr>
              <a:t>encourages refactoring</a:t>
            </a:r>
            <a:r>
              <a:rPr b="1" lang="en-US" sz="2800">
                <a:solidFill>
                  <a:srgbClr val="FF0000"/>
                </a:solidFill>
                <a:latin typeface="Calibri"/>
                <a:ea typeface="Calibri"/>
                <a:cs typeface="Calibri"/>
                <a:sym typeface="Calibri"/>
              </a:rPr>
              <a:t> </a:t>
            </a:r>
            <a:r>
              <a:rPr lang="en-US" sz="2800">
                <a:latin typeface="Calibri"/>
                <a:ea typeface="Calibri"/>
                <a:cs typeface="Calibri"/>
                <a:sym typeface="Calibri"/>
              </a:rPr>
              <a:t>as the whole team can benefit from improving the system code</a:t>
            </a:r>
            <a:endParaRPr/>
          </a:p>
          <a:p>
            <a:pPr indent="-165100" lvl="0" marL="342900" rtl="0" algn="just">
              <a:lnSpc>
                <a:spcPct val="100000"/>
              </a:lnSpc>
              <a:spcBef>
                <a:spcPts val="560"/>
              </a:spcBef>
              <a:spcAft>
                <a:spcPts val="0"/>
              </a:spcAft>
              <a:buClr>
                <a:schemeClr val="dk1"/>
              </a:buClr>
              <a:buSzPts val="2800"/>
              <a:buNone/>
            </a:pPr>
            <a:r>
              <a:t/>
            </a:r>
            <a:endParaRPr sz="2800">
              <a:latin typeface="Calibri"/>
              <a:ea typeface="Calibri"/>
              <a:cs typeface="Calibri"/>
              <a:sym typeface="Calibri"/>
            </a:endParaRPr>
          </a:p>
        </p:txBody>
      </p:sp>
      <p:sp>
        <p:nvSpPr>
          <p:cNvPr id="437" name="Google Shape;437;p31"/>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438" name="Google Shape;438;p31"/>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9" name="Google Shape;439;p31"/>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4: Pair Programming</a:t>
            </a:r>
            <a:endParaRPr/>
          </a:p>
        </p:txBody>
      </p:sp>
      <p:sp>
        <p:nvSpPr>
          <p:cNvPr id="445" name="Google Shape;445;p32"/>
          <p:cNvSpPr txBox="1"/>
          <p:nvPr>
            <p:ph idx="1" type="body"/>
          </p:nvPr>
        </p:nvSpPr>
        <p:spPr>
          <a:xfrm>
            <a:off x="457200" y="1752600"/>
            <a:ext cx="7848600" cy="43735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just">
              <a:lnSpc>
                <a:spcPct val="100000"/>
              </a:lnSpc>
              <a:spcBef>
                <a:spcPts val="0"/>
              </a:spcBef>
              <a:spcAft>
                <a:spcPts val="0"/>
              </a:spcAft>
              <a:buClr>
                <a:schemeClr val="dk1"/>
              </a:buClr>
              <a:buSzPct val="100000"/>
              <a:buChar char="•"/>
            </a:pPr>
            <a:r>
              <a:rPr lang="en-US"/>
              <a:t>In pair programming, programmers </a:t>
            </a:r>
            <a:r>
              <a:rPr b="1" lang="en-US">
                <a:solidFill>
                  <a:srgbClr val="C00000"/>
                </a:solidFill>
              </a:rPr>
              <a:t>sit together </a:t>
            </a:r>
            <a:r>
              <a:rPr lang="en-US"/>
              <a:t>at </a:t>
            </a:r>
            <a:r>
              <a:rPr b="1" lang="en-US">
                <a:solidFill>
                  <a:srgbClr val="C00000"/>
                </a:solidFill>
              </a:rPr>
              <a:t>the same computer</a:t>
            </a:r>
            <a:r>
              <a:rPr b="1" lang="en-US">
                <a:solidFill>
                  <a:srgbClr val="FF0000"/>
                </a:solidFill>
              </a:rPr>
              <a:t> </a:t>
            </a:r>
            <a:r>
              <a:rPr lang="en-US"/>
              <a:t>to develop the software</a:t>
            </a:r>
            <a:endParaRPr/>
          </a:p>
          <a:p>
            <a:pPr indent="-342900" lvl="0" marL="342900" rtl="0" algn="just">
              <a:lnSpc>
                <a:spcPct val="100000"/>
              </a:lnSpc>
              <a:spcBef>
                <a:spcPts val="544"/>
              </a:spcBef>
              <a:spcAft>
                <a:spcPts val="0"/>
              </a:spcAft>
              <a:buClr>
                <a:schemeClr val="dk1"/>
              </a:buClr>
              <a:buSzPct val="100000"/>
              <a:buChar char="•"/>
            </a:pPr>
            <a:r>
              <a:rPr lang="en-US"/>
              <a:t>Pairs are created </a:t>
            </a:r>
            <a:r>
              <a:rPr b="1" lang="en-US">
                <a:solidFill>
                  <a:srgbClr val="C00000"/>
                </a:solidFill>
              </a:rPr>
              <a:t>dynamically</a:t>
            </a:r>
            <a:r>
              <a:rPr lang="en-US"/>
              <a:t> so that all team members work with each other during the development process</a:t>
            </a:r>
            <a:endParaRPr/>
          </a:p>
          <a:p>
            <a:pPr indent="-342900" lvl="0" marL="342900" rtl="0" algn="just">
              <a:lnSpc>
                <a:spcPct val="100000"/>
              </a:lnSpc>
              <a:spcBef>
                <a:spcPts val="544"/>
              </a:spcBef>
              <a:spcAft>
                <a:spcPts val="0"/>
              </a:spcAft>
              <a:buClr>
                <a:schemeClr val="dk1"/>
              </a:buClr>
              <a:buSzPct val="100000"/>
              <a:buChar char="•"/>
            </a:pPr>
            <a:r>
              <a:rPr lang="en-US"/>
              <a:t>The </a:t>
            </a:r>
            <a:r>
              <a:rPr b="1" lang="en-US">
                <a:solidFill>
                  <a:srgbClr val="C00000"/>
                </a:solidFill>
              </a:rPr>
              <a:t>sharing of knowledge</a:t>
            </a:r>
            <a:r>
              <a:rPr b="1" lang="en-US">
                <a:solidFill>
                  <a:srgbClr val="FF0000"/>
                </a:solidFill>
              </a:rPr>
              <a:t> </a:t>
            </a:r>
            <a:r>
              <a:rPr lang="en-US"/>
              <a:t>that happens during pair programming is very important as it </a:t>
            </a:r>
            <a:r>
              <a:rPr b="1" lang="en-US">
                <a:solidFill>
                  <a:srgbClr val="C00000"/>
                </a:solidFill>
              </a:rPr>
              <a:t>reduces the overall risks</a:t>
            </a:r>
            <a:r>
              <a:rPr lang="en-US">
                <a:solidFill>
                  <a:srgbClr val="C00000"/>
                </a:solidFill>
              </a:rPr>
              <a:t> </a:t>
            </a:r>
            <a:r>
              <a:rPr lang="en-US"/>
              <a:t>to a project when team members leave</a:t>
            </a:r>
            <a:endParaRPr/>
          </a:p>
          <a:p>
            <a:pPr indent="-342900" lvl="0" marL="342900" rtl="0" algn="just">
              <a:lnSpc>
                <a:spcPct val="100000"/>
              </a:lnSpc>
              <a:spcBef>
                <a:spcPts val="544"/>
              </a:spcBef>
              <a:spcAft>
                <a:spcPts val="0"/>
              </a:spcAft>
              <a:buClr>
                <a:schemeClr val="dk1"/>
              </a:buClr>
              <a:buSzPct val="100000"/>
              <a:buChar char="•"/>
            </a:pPr>
            <a:r>
              <a:rPr lang="en-US"/>
              <a:t>Pair programming is not necessarily inefficient and there is some evidence that suggests that a pair working together is </a:t>
            </a:r>
            <a:r>
              <a:rPr b="1" lang="en-US">
                <a:solidFill>
                  <a:srgbClr val="C00000"/>
                </a:solidFill>
              </a:rPr>
              <a:t>more efficient</a:t>
            </a:r>
            <a:r>
              <a:rPr b="1" lang="en-US">
                <a:solidFill>
                  <a:srgbClr val="FF0000"/>
                </a:solidFill>
              </a:rPr>
              <a:t> </a:t>
            </a:r>
            <a:r>
              <a:rPr lang="en-US"/>
              <a:t>than 2 programmers working separately</a:t>
            </a:r>
            <a:endParaRPr/>
          </a:p>
          <a:p>
            <a:pPr indent="-170180" lvl="0" marL="342900" rtl="0" algn="l">
              <a:lnSpc>
                <a:spcPct val="100000"/>
              </a:lnSpc>
              <a:spcBef>
                <a:spcPts val="544"/>
              </a:spcBef>
              <a:spcAft>
                <a:spcPts val="0"/>
              </a:spcAft>
              <a:buClr>
                <a:schemeClr val="dk1"/>
              </a:buClr>
              <a:buSzPct val="100000"/>
              <a:buNone/>
            </a:pPr>
            <a:r>
              <a:t/>
            </a:r>
            <a:endParaRPr/>
          </a:p>
        </p:txBody>
      </p:sp>
      <p:sp>
        <p:nvSpPr>
          <p:cNvPr id="446" name="Google Shape;446;p32"/>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447" name="Google Shape;447;p32"/>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48" name="Google Shape;448;p32"/>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AGILE PROJECT MANAGEMENT</a:t>
            </a:r>
            <a:endParaRPr/>
          </a:p>
        </p:txBody>
      </p:sp>
      <p:sp>
        <p:nvSpPr>
          <p:cNvPr id="454" name="Google Shape;454;p3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888888"/>
              </a:buClr>
              <a:buSzPts val="2000"/>
              <a:buNone/>
            </a:pPr>
            <a:r>
              <a:t/>
            </a:r>
            <a:endParaRPr/>
          </a:p>
        </p:txBody>
      </p:sp>
      <p:sp>
        <p:nvSpPr>
          <p:cNvPr id="455" name="Google Shape;455;p33"/>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
        <p:nvSpPr>
          <p:cNvPr id="456" name="Google Shape;456;p33"/>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457" name="Google Shape;457;p33"/>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Project Management</a:t>
            </a:r>
            <a:endParaRPr/>
          </a:p>
        </p:txBody>
      </p:sp>
      <p:sp>
        <p:nvSpPr>
          <p:cNvPr id="463" name="Google Shape;463;p34"/>
          <p:cNvSpPr txBox="1"/>
          <p:nvPr>
            <p:ph idx="1" type="body"/>
          </p:nvPr>
        </p:nvSpPr>
        <p:spPr>
          <a:xfrm>
            <a:off x="228600" y="1515980"/>
            <a:ext cx="8686800" cy="4486069"/>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just">
              <a:lnSpc>
                <a:spcPct val="100000"/>
              </a:lnSpc>
              <a:spcBef>
                <a:spcPts val="0"/>
              </a:spcBef>
              <a:spcAft>
                <a:spcPts val="0"/>
              </a:spcAft>
              <a:buClr>
                <a:schemeClr val="dk1"/>
              </a:buClr>
              <a:buSzPct val="100000"/>
              <a:buChar char="•"/>
            </a:pPr>
            <a:r>
              <a:rPr lang="en-US" sz="3400"/>
              <a:t>The principal responsibility of </a:t>
            </a:r>
            <a:r>
              <a:rPr b="1" lang="en-US" sz="3400">
                <a:solidFill>
                  <a:srgbClr val="C00000"/>
                </a:solidFill>
              </a:rPr>
              <a:t>software project managers </a:t>
            </a:r>
            <a:r>
              <a:rPr lang="en-US" sz="3400"/>
              <a:t>is to manage the project so that the software is delivered on time and within the planned budget for the project</a:t>
            </a:r>
            <a:endParaRPr/>
          </a:p>
          <a:p>
            <a:pPr indent="-342900" lvl="0" marL="342900" rtl="0" algn="just">
              <a:lnSpc>
                <a:spcPct val="100000"/>
              </a:lnSpc>
              <a:spcBef>
                <a:spcPts val="527"/>
              </a:spcBef>
              <a:spcAft>
                <a:spcPts val="0"/>
              </a:spcAft>
              <a:buClr>
                <a:schemeClr val="dk1"/>
              </a:buClr>
              <a:buSzPct val="100000"/>
              <a:buChar char="•"/>
            </a:pPr>
            <a:r>
              <a:rPr lang="en-US" sz="3400"/>
              <a:t>The standard approach to project management is</a:t>
            </a:r>
            <a:r>
              <a:rPr lang="en-US" sz="3400">
                <a:solidFill>
                  <a:srgbClr val="FF0000"/>
                </a:solidFill>
              </a:rPr>
              <a:t> </a:t>
            </a:r>
            <a:r>
              <a:rPr b="1" lang="en-US" sz="3400">
                <a:solidFill>
                  <a:srgbClr val="C00000"/>
                </a:solidFill>
              </a:rPr>
              <a:t>plan- driven</a:t>
            </a:r>
            <a:endParaRPr/>
          </a:p>
          <a:p>
            <a:pPr indent="-342900" lvl="0" marL="342900" rtl="0" algn="just">
              <a:lnSpc>
                <a:spcPct val="100000"/>
              </a:lnSpc>
              <a:spcBef>
                <a:spcPts val="527"/>
              </a:spcBef>
              <a:spcAft>
                <a:spcPts val="0"/>
              </a:spcAft>
              <a:buClr>
                <a:schemeClr val="dk1"/>
              </a:buClr>
              <a:buSzPct val="100000"/>
              <a:buChar char="•"/>
            </a:pPr>
            <a:r>
              <a:rPr lang="en-US" sz="3400"/>
              <a:t>Managers draw up a plan for the project showing </a:t>
            </a:r>
            <a:r>
              <a:rPr b="1" lang="en-US" sz="3400">
                <a:solidFill>
                  <a:srgbClr val="C00000"/>
                </a:solidFill>
              </a:rPr>
              <a:t>what</a:t>
            </a:r>
            <a:r>
              <a:rPr lang="en-US" sz="3400"/>
              <a:t> should be delivered, </a:t>
            </a:r>
            <a:r>
              <a:rPr b="1" lang="en-US" sz="3400">
                <a:solidFill>
                  <a:srgbClr val="C00000"/>
                </a:solidFill>
              </a:rPr>
              <a:t>when</a:t>
            </a:r>
            <a:r>
              <a:rPr lang="en-US" sz="3400"/>
              <a:t> it should be delivered and </a:t>
            </a:r>
            <a:r>
              <a:rPr b="1" lang="en-US" sz="3400">
                <a:solidFill>
                  <a:srgbClr val="C00000"/>
                </a:solidFill>
              </a:rPr>
              <a:t>who</a:t>
            </a:r>
            <a:r>
              <a:rPr lang="en-US" sz="3400"/>
              <a:t> will work on the development of the project deliverables</a:t>
            </a:r>
            <a:endParaRPr/>
          </a:p>
          <a:p>
            <a:pPr indent="-342900" lvl="0" marL="342900" rtl="0" algn="just">
              <a:lnSpc>
                <a:spcPct val="100000"/>
              </a:lnSpc>
              <a:spcBef>
                <a:spcPts val="527"/>
              </a:spcBef>
              <a:spcAft>
                <a:spcPts val="0"/>
              </a:spcAft>
              <a:buClr>
                <a:schemeClr val="dk1"/>
              </a:buClr>
              <a:buSzPct val="100000"/>
              <a:buChar char="•"/>
            </a:pPr>
            <a:r>
              <a:rPr lang="en-US" sz="3400"/>
              <a:t>Agile project management requires a different approach, which is </a:t>
            </a:r>
            <a:r>
              <a:rPr b="1" lang="en-US" sz="3400">
                <a:solidFill>
                  <a:srgbClr val="C00000"/>
                </a:solidFill>
              </a:rPr>
              <a:t>adapted to incremental development </a:t>
            </a:r>
            <a:r>
              <a:rPr lang="en-US" sz="3400"/>
              <a:t>and the practices used in agile methods </a:t>
            </a:r>
            <a:endParaRPr/>
          </a:p>
          <a:p>
            <a:pPr indent="-185420" lvl="0" marL="342900" rtl="0" algn="l">
              <a:lnSpc>
                <a:spcPct val="100000"/>
              </a:lnSpc>
              <a:spcBef>
                <a:spcPts val="496"/>
              </a:spcBef>
              <a:spcAft>
                <a:spcPts val="0"/>
              </a:spcAft>
              <a:buClr>
                <a:schemeClr val="dk1"/>
              </a:buClr>
              <a:buSzPct val="100000"/>
              <a:buNone/>
            </a:pPr>
            <a:r>
              <a:t/>
            </a:r>
            <a:endParaRPr/>
          </a:p>
        </p:txBody>
      </p:sp>
      <p:sp>
        <p:nvSpPr>
          <p:cNvPr id="464" name="Google Shape;464;p34"/>
          <p:cNvSpPr/>
          <p:nvPr/>
        </p:nvSpPr>
        <p:spPr>
          <a:xfrm>
            <a:off x="5043714" y="4811484"/>
            <a:ext cx="3396996" cy="176403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5" name="Google Shape;465;p34"/>
          <p:cNvSpPr txBox="1"/>
          <p:nvPr/>
        </p:nvSpPr>
        <p:spPr>
          <a:xfrm>
            <a:off x="963391" y="6086270"/>
            <a:ext cx="1846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6" name="Google Shape;466;p34"/>
          <p:cNvSpPr txBox="1"/>
          <p:nvPr/>
        </p:nvSpPr>
        <p:spPr>
          <a:xfrm>
            <a:off x="1401295" y="5976804"/>
            <a:ext cx="1846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7" name="Google Shape;467;p34"/>
          <p:cNvSpPr txBox="1"/>
          <p:nvPr/>
        </p:nvSpPr>
        <p:spPr>
          <a:xfrm>
            <a:off x="2133600" y="6019800"/>
            <a:ext cx="2914650" cy="36131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A5A5A5"/>
                </a:solidFill>
                <a:latin typeface="Arial"/>
                <a:ea typeface="Arial"/>
                <a:cs typeface="Arial"/>
                <a:sym typeface="Arial"/>
              </a:rPr>
              <a:t>©</a:t>
            </a:r>
            <a:r>
              <a:rPr b="0" i="0" lang="en-US" sz="1200" u="none" cap="none" strike="noStrike">
                <a:solidFill>
                  <a:srgbClr val="A5A5A5"/>
                </a:solidFill>
                <a:latin typeface="Times New Roman"/>
                <a:ea typeface="Times New Roman"/>
                <a:cs typeface="Times New Roman"/>
                <a:sym typeface="Times New Roman"/>
              </a:rPr>
              <a:t> </a:t>
            </a:r>
            <a:r>
              <a:rPr b="0" i="0" lang="en-US" sz="1200" u="sng" cap="none" strike="noStrike">
                <a:solidFill>
                  <a:srgbClr val="A5A5A5"/>
                </a:solidFill>
                <a:latin typeface="Arial"/>
                <a:ea typeface="Arial"/>
                <a:cs typeface="Arial"/>
                <a:sym typeface="Arial"/>
                <a:hlinkClick r:id="rId4">
                  <a:extLst>
                    <a:ext uri="{A12FA001-AC4F-418D-AE19-62706E023703}">
                      <ahyp:hlinkClr val="tx"/>
                    </a:ext>
                  </a:extLst>
                </a:hlinkClick>
              </a:rPr>
              <a:t>http://www.planbox.com/resources/agile-</a:t>
            </a:r>
            <a:endParaRPr b="0" i="0" sz="1200" u="none" cap="none" strike="noStrike">
              <a:solidFill>
                <a:schemeClr val="dk1"/>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A5A5A5"/>
                </a:solidFill>
                <a:latin typeface="Arial"/>
                <a:ea typeface="Arial"/>
                <a:cs typeface="Arial"/>
                <a:sym typeface="Arial"/>
              </a:rPr>
              <a:t>project-management</a:t>
            </a:r>
            <a:endParaRPr b="0" i="0" sz="1200" u="none" cap="none" strike="noStrike">
              <a:solidFill>
                <a:schemeClr val="dk1"/>
              </a:solidFill>
              <a:latin typeface="Arial"/>
              <a:ea typeface="Arial"/>
              <a:cs typeface="Arial"/>
              <a:sym typeface="Arial"/>
            </a:endParaRPr>
          </a:p>
        </p:txBody>
      </p:sp>
      <p:sp>
        <p:nvSpPr>
          <p:cNvPr id="468" name="Google Shape;468;p34"/>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469" name="Google Shape;469;p34"/>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70" name="Google Shape;470;p34"/>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Scrum</a:t>
            </a:r>
            <a:endParaRPr/>
          </a:p>
        </p:txBody>
      </p:sp>
      <p:sp>
        <p:nvSpPr>
          <p:cNvPr id="476" name="Google Shape;476;p35"/>
          <p:cNvSpPr txBox="1"/>
          <p:nvPr>
            <p:ph idx="1" type="body"/>
          </p:nvPr>
        </p:nvSpPr>
        <p:spPr>
          <a:xfrm>
            <a:off x="457200" y="1600200"/>
            <a:ext cx="8229600" cy="4998196"/>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just">
              <a:lnSpc>
                <a:spcPct val="100000"/>
              </a:lnSpc>
              <a:spcBef>
                <a:spcPts val="0"/>
              </a:spcBef>
              <a:spcAft>
                <a:spcPts val="0"/>
              </a:spcAft>
              <a:buClr>
                <a:schemeClr val="dk1"/>
              </a:buClr>
              <a:buSzPct val="100000"/>
              <a:buChar char="•"/>
            </a:pPr>
            <a:r>
              <a:rPr lang="en-US"/>
              <a:t>Scrum is an agile method that focuses on </a:t>
            </a:r>
            <a:r>
              <a:rPr b="1" lang="en-US">
                <a:solidFill>
                  <a:srgbClr val="C00000"/>
                </a:solidFill>
              </a:rPr>
              <a:t>managing iterative development</a:t>
            </a:r>
            <a:r>
              <a:rPr b="1" lang="en-US"/>
              <a:t> </a:t>
            </a:r>
            <a:r>
              <a:rPr lang="en-US"/>
              <a:t>rather than specific agile practices</a:t>
            </a:r>
            <a:endParaRPr/>
          </a:p>
          <a:p>
            <a:pPr indent="-342900" lvl="0" marL="342900" rtl="0" algn="just">
              <a:lnSpc>
                <a:spcPct val="100000"/>
              </a:lnSpc>
              <a:spcBef>
                <a:spcPts val="592"/>
              </a:spcBef>
              <a:spcAft>
                <a:spcPts val="0"/>
              </a:spcAft>
              <a:buClr>
                <a:schemeClr val="dk1"/>
              </a:buClr>
              <a:buSzPct val="100000"/>
              <a:buChar char="•"/>
            </a:pPr>
            <a:r>
              <a:rPr lang="en-US"/>
              <a:t>There are </a:t>
            </a:r>
            <a:r>
              <a:rPr b="1" lang="en-US">
                <a:solidFill>
                  <a:srgbClr val="C00000"/>
                </a:solidFill>
              </a:rPr>
              <a:t>three phases </a:t>
            </a:r>
            <a:r>
              <a:rPr lang="en-US"/>
              <a:t>in Scrum: </a:t>
            </a:r>
            <a:endParaRPr/>
          </a:p>
          <a:p>
            <a:pPr indent="-285750" lvl="1" marL="742950" rtl="0" algn="just">
              <a:lnSpc>
                <a:spcPct val="100000"/>
              </a:lnSpc>
              <a:spcBef>
                <a:spcPts val="518"/>
              </a:spcBef>
              <a:spcAft>
                <a:spcPts val="0"/>
              </a:spcAft>
              <a:buClr>
                <a:schemeClr val="dk1"/>
              </a:buClr>
              <a:buSzPct val="100000"/>
              <a:buFont typeface="Courier New"/>
              <a:buChar char="o"/>
            </a:pPr>
            <a:r>
              <a:rPr lang="en-US"/>
              <a:t>The </a:t>
            </a:r>
            <a:r>
              <a:rPr b="1" lang="en-US">
                <a:solidFill>
                  <a:srgbClr val="C00000"/>
                </a:solidFill>
              </a:rPr>
              <a:t>initial phase </a:t>
            </a:r>
            <a:r>
              <a:rPr lang="en-US"/>
              <a:t>is an outline planning phase where the team establishes the general objectives for the project and design the software architecture</a:t>
            </a:r>
            <a:endParaRPr/>
          </a:p>
          <a:p>
            <a:pPr indent="-285750" lvl="1" marL="742950" rtl="0" algn="just">
              <a:lnSpc>
                <a:spcPct val="100000"/>
              </a:lnSpc>
              <a:spcBef>
                <a:spcPts val="518"/>
              </a:spcBef>
              <a:spcAft>
                <a:spcPts val="0"/>
              </a:spcAft>
              <a:buClr>
                <a:schemeClr val="dk1"/>
              </a:buClr>
              <a:buSzPct val="100000"/>
              <a:buFont typeface="Courier New"/>
              <a:buChar char="o"/>
            </a:pPr>
            <a:r>
              <a:rPr lang="en-US"/>
              <a:t>This is followed by </a:t>
            </a:r>
            <a:r>
              <a:rPr b="1" lang="en-US">
                <a:solidFill>
                  <a:srgbClr val="C00000"/>
                </a:solidFill>
              </a:rPr>
              <a:t>a series of sprint cycles</a:t>
            </a:r>
            <a:r>
              <a:rPr lang="en-US"/>
              <a:t>, where each cycle develops an increment of the system </a:t>
            </a:r>
            <a:endParaRPr/>
          </a:p>
          <a:p>
            <a:pPr indent="-285750" lvl="1" marL="742950" rtl="0" algn="just">
              <a:lnSpc>
                <a:spcPct val="100000"/>
              </a:lnSpc>
              <a:spcBef>
                <a:spcPts val="518"/>
              </a:spcBef>
              <a:spcAft>
                <a:spcPts val="0"/>
              </a:spcAft>
              <a:buClr>
                <a:schemeClr val="dk1"/>
              </a:buClr>
              <a:buSzPct val="100000"/>
              <a:buFont typeface="Courier New"/>
              <a:buChar char="o"/>
            </a:pPr>
            <a:r>
              <a:rPr lang="en-US"/>
              <a:t>The project closure phase </a:t>
            </a:r>
            <a:r>
              <a:rPr b="1" lang="en-US">
                <a:solidFill>
                  <a:srgbClr val="C00000"/>
                </a:solidFill>
              </a:rPr>
              <a:t>wraps up the project</a:t>
            </a:r>
            <a:r>
              <a:rPr lang="en-US"/>
              <a:t>, completes required documentation such as system help frames and user manuals and assesses the lessons learned from the project</a:t>
            </a:r>
            <a:endParaRPr/>
          </a:p>
        </p:txBody>
      </p:sp>
      <p:sp>
        <p:nvSpPr>
          <p:cNvPr id="477" name="Google Shape;477;p35"/>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478" name="Google Shape;478;p35"/>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79" name="Google Shape;479;p35"/>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Scrum Process</a:t>
            </a:r>
            <a:endParaRPr/>
          </a:p>
        </p:txBody>
      </p:sp>
      <p:sp>
        <p:nvSpPr>
          <p:cNvPr id="485" name="Google Shape;485;p36"/>
          <p:cNvSpPr/>
          <p:nvPr/>
        </p:nvSpPr>
        <p:spPr>
          <a:xfrm>
            <a:off x="762000" y="1828800"/>
            <a:ext cx="7345680" cy="416393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p36"/>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487" name="Google Shape;487;p36"/>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88" name="Google Shape;488;p36"/>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Task Board</a:t>
            </a:r>
            <a:endParaRPr/>
          </a:p>
        </p:txBody>
      </p:sp>
      <p:pic>
        <p:nvPicPr>
          <p:cNvPr descr="task.jpg" id="494" name="Google Shape;494;p37"/>
          <p:cNvPicPr preferRelativeResize="0"/>
          <p:nvPr/>
        </p:nvPicPr>
        <p:blipFill rotWithShape="1">
          <a:blip r:embed="rId3">
            <a:alphaModFix/>
          </a:blip>
          <a:srcRect b="0" l="0" r="0" t="0"/>
          <a:stretch/>
        </p:blipFill>
        <p:spPr>
          <a:xfrm>
            <a:off x="228600" y="1447800"/>
            <a:ext cx="8763000" cy="5014796"/>
          </a:xfrm>
          <a:prstGeom prst="rect">
            <a:avLst/>
          </a:prstGeom>
          <a:noFill/>
          <a:ln>
            <a:noFill/>
          </a:ln>
        </p:spPr>
      </p:pic>
      <p:sp>
        <p:nvSpPr>
          <p:cNvPr id="495" name="Google Shape;495;p37"/>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496" name="Google Shape;496;p37"/>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97" name="Google Shape;497;p37"/>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Scrum Sprint Cycle</a:t>
            </a:r>
            <a:endParaRPr/>
          </a:p>
        </p:txBody>
      </p:sp>
      <p:sp>
        <p:nvSpPr>
          <p:cNvPr id="503" name="Google Shape;503;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sz="2800"/>
              <a:t>Sprints are fixed length, normally 2–4 weeks</a:t>
            </a:r>
            <a:endParaRPr/>
          </a:p>
          <a:p>
            <a:pPr indent="-342900" lvl="0" marL="342900" rtl="0" algn="l">
              <a:lnSpc>
                <a:spcPct val="100000"/>
              </a:lnSpc>
              <a:spcBef>
                <a:spcPts val="560"/>
              </a:spcBef>
              <a:spcAft>
                <a:spcPts val="0"/>
              </a:spcAft>
              <a:buClr>
                <a:schemeClr val="dk1"/>
              </a:buClr>
              <a:buSzPts val="2800"/>
              <a:buChar char="•"/>
            </a:pPr>
            <a:r>
              <a:rPr lang="en-US" sz="2800"/>
              <a:t>The starting point for planning is the </a:t>
            </a:r>
            <a:r>
              <a:rPr lang="en-US" sz="2800">
                <a:solidFill>
                  <a:srgbClr val="C00000"/>
                </a:solidFill>
              </a:rPr>
              <a:t>product backlog</a:t>
            </a:r>
            <a:r>
              <a:rPr lang="en-US" sz="2800"/>
              <a:t>, which is the list of work to be done on the project</a:t>
            </a:r>
            <a:endParaRPr/>
          </a:p>
          <a:p>
            <a:pPr indent="-342900" lvl="0" marL="342900" rtl="0" algn="l">
              <a:lnSpc>
                <a:spcPct val="100000"/>
              </a:lnSpc>
              <a:spcBef>
                <a:spcPts val="560"/>
              </a:spcBef>
              <a:spcAft>
                <a:spcPts val="0"/>
              </a:spcAft>
              <a:buClr>
                <a:schemeClr val="dk1"/>
              </a:buClr>
              <a:buSzPts val="2800"/>
              <a:buChar char="•"/>
            </a:pPr>
            <a:r>
              <a:rPr lang="en-US" sz="2800"/>
              <a:t>The </a:t>
            </a:r>
            <a:r>
              <a:rPr lang="en-US" sz="2800">
                <a:solidFill>
                  <a:srgbClr val="C00000"/>
                </a:solidFill>
              </a:rPr>
              <a:t>selection phase</a:t>
            </a:r>
            <a:r>
              <a:rPr lang="en-US" sz="2800">
                <a:solidFill>
                  <a:srgbClr val="FF0000"/>
                </a:solidFill>
              </a:rPr>
              <a:t> </a:t>
            </a:r>
            <a:r>
              <a:rPr lang="en-US" sz="2800"/>
              <a:t>involves all the project team members who work with the customer to select the </a:t>
            </a:r>
            <a:r>
              <a:rPr lang="en-US" sz="2800">
                <a:solidFill>
                  <a:srgbClr val="C00000"/>
                </a:solidFill>
              </a:rPr>
              <a:t>features and functionality </a:t>
            </a:r>
            <a:r>
              <a:rPr lang="en-US" sz="2800"/>
              <a:t>from the </a:t>
            </a:r>
            <a:r>
              <a:rPr lang="en-US" sz="2800">
                <a:solidFill>
                  <a:srgbClr val="C00000"/>
                </a:solidFill>
              </a:rPr>
              <a:t>product backlog </a:t>
            </a:r>
            <a:r>
              <a:rPr lang="en-US" sz="2800"/>
              <a:t>to be developed during the sprint</a:t>
            </a:r>
            <a:endParaRPr/>
          </a:p>
          <a:p>
            <a:pPr indent="-165100" lvl="0" marL="342900" rtl="0" algn="l">
              <a:lnSpc>
                <a:spcPct val="100000"/>
              </a:lnSpc>
              <a:spcBef>
                <a:spcPts val="560"/>
              </a:spcBef>
              <a:spcAft>
                <a:spcPts val="0"/>
              </a:spcAft>
              <a:buClr>
                <a:schemeClr val="dk1"/>
              </a:buClr>
              <a:buSzPts val="2800"/>
              <a:buNone/>
            </a:pPr>
            <a:r>
              <a:t/>
            </a:r>
            <a:endParaRPr sz="2800"/>
          </a:p>
        </p:txBody>
      </p:sp>
      <p:sp>
        <p:nvSpPr>
          <p:cNvPr id="504" name="Google Shape;504;p38"/>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505" name="Google Shape;505;p38"/>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06" name="Google Shape;506;p38"/>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The Sprint Cycle</a:t>
            </a:r>
            <a:endParaRPr/>
          </a:p>
        </p:txBody>
      </p:sp>
      <p:sp>
        <p:nvSpPr>
          <p:cNvPr id="512" name="Google Shape;512;p39"/>
          <p:cNvSpPr txBox="1"/>
          <p:nvPr>
            <p:ph idx="1" type="body"/>
          </p:nvPr>
        </p:nvSpPr>
        <p:spPr>
          <a:xfrm>
            <a:off x="457200" y="1600200"/>
            <a:ext cx="84582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600"/>
              <a:buChar char="•"/>
            </a:pPr>
            <a:r>
              <a:rPr lang="en-US" sz="2600"/>
              <a:t>Once these are agreed, the team organize themselves to develop the software</a:t>
            </a:r>
            <a:endParaRPr/>
          </a:p>
          <a:p>
            <a:pPr indent="-342900" lvl="0" marL="342900" rtl="0" algn="l">
              <a:lnSpc>
                <a:spcPct val="100000"/>
              </a:lnSpc>
              <a:spcBef>
                <a:spcPts val="520"/>
              </a:spcBef>
              <a:spcAft>
                <a:spcPts val="0"/>
              </a:spcAft>
              <a:buClr>
                <a:schemeClr val="dk1"/>
              </a:buClr>
              <a:buSzPts val="2600"/>
              <a:buChar char="•"/>
            </a:pPr>
            <a:r>
              <a:rPr lang="en-US" sz="2600"/>
              <a:t>During this stage the </a:t>
            </a:r>
            <a:r>
              <a:rPr lang="en-US" sz="2600">
                <a:solidFill>
                  <a:srgbClr val="C00000"/>
                </a:solidFill>
              </a:rPr>
              <a:t>team is isolated from the customer and the organization</a:t>
            </a:r>
            <a:r>
              <a:rPr lang="en-US" sz="2600"/>
              <a:t>, with all communications channelled through the so-called ‘Scrum master’</a:t>
            </a:r>
            <a:endParaRPr/>
          </a:p>
          <a:p>
            <a:pPr indent="-342900" lvl="0" marL="342900" rtl="0" algn="l">
              <a:lnSpc>
                <a:spcPct val="100000"/>
              </a:lnSpc>
              <a:spcBef>
                <a:spcPts val="520"/>
              </a:spcBef>
              <a:spcAft>
                <a:spcPts val="0"/>
              </a:spcAft>
              <a:buClr>
                <a:schemeClr val="dk1"/>
              </a:buClr>
              <a:buSzPts val="2600"/>
              <a:buChar char="•"/>
            </a:pPr>
            <a:r>
              <a:rPr lang="en-US" sz="2600"/>
              <a:t>The role of the </a:t>
            </a:r>
            <a:r>
              <a:rPr lang="en-US" sz="2600">
                <a:solidFill>
                  <a:srgbClr val="C00000"/>
                </a:solidFill>
              </a:rPr>
              <a:t>Scrum master </a:t>
            </a:r>
            <a:r>
              <a:rPr lang="en-US" sz="2600"/>
              <a:t>is to protect the development team from external distractions</a:t>
            </a:r>
            <a:endParaRPr/>
          </a:p>
          <a:p>
            <a:pPr indent="-342900" lvl="0" marL="342900" rtl="0" algn="l">
              <a:lnSpc>
                <a:spcPct val="100000"/>
              </a:lnSpc>
              <a:spcBef>
                <a:spcPts val="520"/>
              </a:spcBef>
              <a:spcAft>
                <a:spcPts val="0"/>
              </a:spcAft>
              <a:buClr>
                <a:schemeClr val="dk1"/>
              </a:buClr>
              <a:buSzPts val="2600"/>
              <a:buChar char="•"/>
            </a:pPr>
            <a:r>
              <a:rPr lang="en-US" sz="2600"/>
              <a:t>At the </a:t>
            </a:r>
            <a:r>
              <a:rPr lang="en-US" sz="2600">
                <a:solidFill>
                  <a:srgbClr val="C00000"/>
                </a:solidFill>
              </a:rPr>
              <a:t>end of the sprint</a:t>
            </a:r>
            <a:r>
              <a:rPr lang="en-US" sz="2600"/>
              <a:t>, the work done is </a:t>
            </a:r>
            <a:r>
              <a:rPr lang="en-US" sz="2600">
                <a:solidFill>
                  <a:srgbClr val="C00000"/>
                </a:solidFill>
              </a:rPr>
              <a:t>reviewed and presented </a:t>
            </a:r>
            <a:r>
              <a:rPr lang="en-US" sz="2600"/>
              <a:t>to stakeholders</a:t>
            </a:r>
            <a:endParaRPr/>
          </a:p>
          <a:p>
            <a:pPr indent="-342900" lvl="0" marL="342900" rtl="0" algn="l">
              <a:lnSpc>
                <a:spcPct val="100000"/>
              </a:lnSpc>
              <a:spcBef>
                <a:spcPts val="520"/>
              </a:spcBef>
              <a:spcAft>
                <a:spcPts val="0"/>
              </a:spcAft>
              <a:buClr>
                <a:schemeClr val="dk1"/>
              </a:buClr>
              <a:buSzPts val="2600"/>
              <a:buChar char="•"/>
            </a:pPr>
            <a:r>
              <a:rPr lang="en-US" sz="2600"/>
              <a:t>The next sprint cycle then begins</a:t>
            </a:r>
            <a:endParaRPr/>
          </a:p>
          <a:p>
            <a:pPr indent="-177800" lvl="0" marL="342900" rtl="0" algn="l">
              <a:lnSpc>
                <a:spcPct val="100000"/>
              </a:lnSpc>
              <a:spcBef>
                <a:spcPts val="520"/>
              </a:spcBef>
              <a:spcAft>
                <a:spcPts val="0"/>
              </a:spcAft>
              <a:buClr>
                <a:schemeClr val="dk1"/>
              </a:buClr>
              <a:buSzPts val="2600"/>
              <a:buNone/>
            </a:pPr>
            <a:r>
              <a:t/>
            </a:r>
            <a:endParaRPr sz="2600"/>
          </a:p>
        </p:txBody>
      </p:sp>
      <p:sp>
        <p:nvSpPr>
          <p:cNvPr id="513" name="Google Shape;513;p39"/>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514" name="Google Shape;514;p39"/>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15" name="Google Shape;515;p39"/>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AGILE METHODS</a:t>
            </a:r>
            <a:endParaRPr/>
          </a:p>
        </p:txBody>
      </p:sp>
      <p:sp>
        <p:nvSpPr>
          <p:cNvPr id="120" name="Google Shape;120;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888888"/>
              </a:buClr>
              <a:buSzPts val="2000"/>
              <a:buNone/>
            </a:pPr>
            <a:r>
              <a:t/>
            </a:r>
            <a:endParaRPr/>
          </a:p>
        </p:txBody>
      </p:sp>
      <p:sp>
        <p:nvSpPr>
          <p:cNvPr id="121" name="Google Shape;121;p4"/>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
        <p:nvSpPr>
          <p:cNvPr id="122" name="Google Shape;122;p4"/>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123" name="Google Shape;123;p4"/>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Teamwork in Scrum</a:t>
            </a:r>
            <a:endParaRPr/>
          </a:p>
        </p:txBody>
      </p:sp>
      <p:sp>
        <p:nvSpPr>
          <p:cNvPr id="521" name="Google Shape;521;p40"/>
          <p:cNvSpPr txBox="1"/>
          <p:nvPr>
            <p:ph idx="1" type="body"/>
          </p:nvPr>
        </p:nvSpPr>
        <p:spPr>
          <a:xfrm>
            <a:off x="457200" y="1600200"/>
            <a:ext cx="8153400" cy="4724400"/>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Clr>
                <a:schemeClr val="dk1"/>
              </a:buClr>
              <a:buSzPts val="2400"/>
              <a:buChar char="•"/>
            </a:pPr>
            <a:r>
              <a:rPr lang="en-US" sz="2400"/>
              <a:t>The ‘</a:t>
            </a:r>
            <a:r>
              <a:rPr b="1" lang="en-US" sz="2400">
                <a:solidFill>
                  <a:srgbClr val="C00000"/>
                </a:solidFill>
              </a:rPr>
              <a:t>Scrum master</a:t>
            </a:r>
            <a:r>
              <a:rPr lang="en-US" sz="2400"/>
              <a:t>’ is a facilitator who arranges daily meetings, tracks the backlog of work to be done, records decisions, measures progress against the backlog and communicates with customers and management outside of the team</a:t>
            </a:r>
            <a:endParaRPr/>
          </a:p>
          <a:p>
            <a:pPr indent="-342900" lvl="0" marL="342900" rtl="0" algn="just">
              <a:lnSpc>
                <a:spcPct val="100000"/>
              </a:lnSpc>
              <a:spcBef>
                <a:spcPts val="480"/>
              </a:spcBef>
              <a:spcAft>
                <a:spcPts val="0"/>
              </a:spcAft>
              <a:buClr>
                <a:schemeClr val="dk1"/>
              </a:buClr>
              <a:buSzPts val="2400"/>
              <a:buChar char="•"/>
            </a:pPr>
            <a:r>
              <a:rPr lang="en-US" sz="2400"/>
              <a:t>The </a:t>
            </a:r>
            <a:r>
              <a:rPr b="1" lang="en-US" sz="2400">
                <a:solidFill>
                  <a:srgbClr val="C00000"/>
                </a:solidFill>
              </a:rPr>
              <a:t>whole team attends short daily meetings </a:t>
            </a:r>
            <a:r>
              <a:rPr lang="en-US" sz="2400"/>
              <a:t>(Scrums) where all team members share information, describe their progress since the last meeting, problems that have arisen and what is planned for the following day</a:t>
            </a:r>
            <a:endParaRPr/>
          </a:p>
          <a:p>
            <a:pPr indent="-342900" lvl="0" marL="342900" rtl="0" algn="just">
              <a:lnSpc>
                <a:spcPct val="100000"/>
              </a:lnSpc>
              <a:spcBef>
                <a:spcPts val="480"/>
              </a:spcBef>
              <a:spcAft>
                <a:spcPts val="0"/>
              </a:spcAft>
              <a:buClr>
                <a:schemeClr val="dk1"/>
              </a:buClr>
              <a:buSzPts val="2400"/>
              <a:buChar char="•"/>
            </a:pPr>
            <a:r>
              <a:rPr lang="en-US" sz="2400"/>
              <a:t>This means that everyone on the team knows what is going on and, if problems arise, can re-plan short-term work to cope with them</a:t>
            </a:r>
            <a:endParaRPr/>
          </a:p>
          <a:p>
            <a:pPr indent="-190500" lvl="0" marL="342900" rtl="0" algn="just">
              <a:lnSpc>
                <a:spcPct val="100000"/>
              </a:lnSpc>
              <a:spcBef>
                <a:spcPts val="480"/>
              </a:spcBef>
              <a:spcAft>
                <a:spcPts val="0"/>
              </a:spcAft>
              <a:buClr>
                <a:schemeClr val="dk1"/>
              </a:buClr>
              <a:buSzPts val="2400"/>
              <a:buNone/>
            </a:pPr>
            <a:r>
              <a:t/>
            </a:r>
            <a:endParaRPr sz="2400"/>
          </a:p>
          <a:p>
            <a:pPr indent="-190500" lvl="0" marL="342900" rtl="0" algn="just">
              <a:lnSpc>
                <a:spcPct val="100000"/>
              </a:lnSpc>
              <a:spcBef>
                <a:spcPts val="480"/>
              </a:spcBef>
              <a:spcAft>
                <a:spcPts val="0"/>
              </a:spcAft>
              <a:buClr>
                <a:schemeClr val="dk1"/>
              </a:buClr>
              <a:buSzPts val="2400"/>
              <a:buNone/>
            </a:pPr>
            <a:r>
              <a:t/>
            </a:r>
            <a:endParaRPr sz="2400"/>
          </a:p>
          <a:p>
            <a:pPr indent="0" lvl="0" marL="0" rtl="0" algn="just">
              <a:lnSpc>
                <a:spcPct val="100000"/>
              </a:lnSpc>
              <a:spcBef>
                <a:spcPts val="480"/>
              </a:spcBef>
              <a:spcAft>
                <a:spcPts val="0"/>
              </a:spcAft>
              <a:buClr>
                <a:schemeClr val="dk1"/>
              </a:buClr>
              <a:buSzPts val="2400"/>
              <a:buNone/>
            </a:pPr>
            <a:r>
              <a:t/>
            </a:r>
            <a:endParaRPr sz="2400"/>
          </a:p>
          <a:p>
            <a:pPr indent="-190500" lvl="0" marL="342900" rtl="0" algn="l">
              <a:lnSpc>
                <a:spcPct val="100000"/>
              </a:lnSpc>
              <a:spcBef>
                <a:spcPts val="480"/>
              </a:spcBef>
              <a:spcAft>
                <a:spcPts val="0"/>
              </a:spcAft>
              <a:buClr>
                <a:schemeClr val="dk1"/>
              </a:buClr>
              <a:buSzPts val="2400"/>
              <a:buNone/>
            </a:pPr>
            <a:r>
              <a:t/>
            </a:r>
            <a:endParaRPr sz="2400"/>
          </a:p>
        </p:txBody>
      </p:sp>
      <p:sp>
        <p:nvSpPr>
          <p:cNvPr id="522" name="Google Shape;522;p40"/>
          <p:cNvSpPr/>
          <p:nvPr/>
        </p:nvSpPr>
        <p:spPr>
          <a:xfrm>
            <a:off x="7239000" y="105809"/>
            <a:ext cx="1558799" cy="122059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3" name="Google Shape;523;p40"/>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524" name="Google Shape;524;p40"/>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25" name="Google Shape;525;p40"/>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Scrum Benefits</a:t>
            </a:r>
            <a:endParaRPr/>
          </a:p>
        </p:txBody>
      </p:sp>
      <p:sp>
        <p:nvSpPr>
          <p:cNvPr id="531" name="Google Shape;531;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just">
              <a:lnSpc>
                <a:spcPct val="100000"/>
              </a:lnSpc>
              <a:spcBef>
                <a:spcPts val="0"/>
              </a:spcBef>
              <a:spcAft>
                <a:spcPts val="0"/>
              </a:spcAft>
              <a:buClr>
                <a:schemeClr val="dk1"/>
              </a:buClr>
              <a:buSzPct val="100000"/>
              <a:buChar char="•"/>
            </a:pPr>
            <a:r>
              <a:rPr lang="en-US"/>
              <a:t>The product is broken down into a set of </a:t>
            </a:r>
            <a:r>
              <a:rPr lang="en-US">
                <a:solidFill>
                  <a:srgbClr val="C00000"/>
                </a:solidFill>
              </a:rPr>
              <a:t>manageable </a:t>
            </a:r>
            <a:r>
              <a:rPr lang="en-US"/>
              <a:t>and </a:t>
            </a:r>
            <a:r>
              <a:rPr lang="en-US">
                <a:solidFill>
                  <a:srgbClr val="C00000"/>
                </a:solidFill>
              </a:rPr>
              <a:t>understandable</a:t>
            </a:r>
            <a:r>
              <a:rPr lang="en-US"/>
              <a:t> chunks</a:t>
            </a:r>
            <a:endParaRPr/>
          </a:p>
          <a:p>
            <a:pPr indent="-342900" lvl="0" marL="342900" rtl="0" algn="just">
              <a:lnSpc>
                <a:spcPct val="100000"/>
              </a:lnSpc>
              <a:spcBef>
                <a:spcPts val="592"/>
              </a:spcBef>
              <a:spcAft>
                <a:spcPts val="0"/>
              </a:spcAft>
              <a:buClr>
                <a:schemeClr val="dk1"/>
              </a:buClr>
              <a:buSzPct val="100000"/>
              <a:buChar char="•"/>
            </a:pPr>
            <a:r>
              <a:rPr lang="en-US"/>
              <a:t>Unstable requirements do not hold up progress </a:t>
            </a:r>
            <a:endParaRPr/>
          </a:p>
          <a:p>
            <a:pPr indent="-342900" lvl="0" marL="342900" rtl="0" algn="just">
              <a:lnSpc>
                <a:spcPct val="100000"/>
              </a:lnSpc>
              <a:spcBef>
                <a:spcPts val="592"/>
              </a:spcBef>
              <a:spcAft>
                <a:spcPts val="0"/>
              </a:spcAft>
              <a:buClr>
                <a:schemeClr val="dk1"/>
              </a:buClr>
              <a:buSzPct val="100000"/>
              <a:buChar char="•"/>
            </a:pPr>
            <a:r>
              <a:rPr lang="en-US"/>
              <a:t>The whole team have</a:t>
            </a:r>
            <a:r>
              <a:rPr lang="en-US">
                <a:solidFill>
                  <a:srgbClr val="C00000"/>
                </a:solidFill>
              </a:rPr>
              <a:t> visibility</a:t>
            </a:r>
            <a:r>
              <a:rPr lang="en-US"/>
              <a:t> of everything and consequently team communication is improved</a:t>
            </a:r>
            <a:endParaRPr/>
          </a:p>
          <a:p>
            <a:pPr indent="-342900" lvl="0" marL="342900" rtl="0" algn="just">
              <a:lnSpc>
                <a:spcPct val="100000"/>
              </a:lnSpc>
              <a:spcBef>
                <a:spcPts val="592"/>
              </a:spcBef>
              <a:spcAft>
                <a:spcPts val="0"/>
              </a:spcAft>
              <a:buClr>
                <a:schemeClr val="dk1"/>
              </a:buClr>
              <a:buSzPct val="100000"/>
              <a:buChar char="•"/>
            </a:pPr>
            <a:r>
              <a:rPr lang="en-US"/>
              <a:t>Customers see </a:t>
            </a:r>
            <a:r>
              <a:rPr lang="en-US">
                <a:solidFill>
                  <a:srgbClr val="C00000"/>
                </a:solidFill>
              </a:rPr>
              <a:t>on-time delivery</a:t>
            </a:r>
            <a:r>
              <a:rPr lang="en-US">
                <a:solidFill>
                  <a:srgbClr val="FF0000"/>
                </a:solidFill>
              </a:rPr>
              <a:t> </a:t>
            </a:r>
            <a:r>
              <a:rPr lang="en-US"/>
              <a:t>of increments and gain feedback on how the product works</a:t>
            </a:r>
            <a:endParaRPr/>
          </a:p>
          <a:p>
            <a:pPr indent="-342900" lvl="0" marL="342900" rtl="0" algn="just">
              <a:lnSpc>
                <a:spcPct val="100000"/>
              </a:lnSpc>
              <a:spcBef>
                <a:spcPts val="592"/>
              </a:spcBef>
              <a:spcAft>
                <a:spcPts val="0"/>
              </a:spcAft>
              <a:buClr>
                <a:srgbClr val="C00000"/>
              </a:buClr>
              <a:buSzPct val="100000"/>
              <a:buChar char="•"/>
            </a:pPr>
            <a:r>
              <a:rPr lang="en-US">
                <a:solidFill>
                  <a:srgbClr val="C00000"/>
                </a:solidFill>
              </a:rPr>
              <a:t>Trust between customers and developers</a:t>
            </a:r>
            <a:r>
              <a:rPr lang="en-US">
                <a:solidFill>
                  <a:srgbClr val="FF0000"/>
                </a:solidFill>
              </a:rPr>
              <a:t> </a:t>
            </a:r>
            <a:r>
              <a:rPr lang="en-US"/>
              <a:t>is established and a positive culture is created in which everyone expects the project to succeed </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532" name="Google Shape;532;p41"/>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533" name="Google Shape;533;p41"/>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34" name="Google Shape;534;p41"/>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Example of Agile Project Management:    JIRA Software</a:t>
            </a:r>
            <a:endParaRPr/>
          </a:p>
        </p:txBody>
      </p:sp>
      <p:pic>
        <p:nvPicPr>
          <p:cNvPr descr="jira2.png" id="540" name="Google Shape;540;p42"/>
          <p:cNvPicPr preferRelativeResize="0"/>
          <p:nvPr/>
        </p:nvPicPr>
        <p:blipFill rotWithShape="1">
          <a:blip r:embed="rId3">
            <a:alphaModFix/>
          </a:blip>
          <a:srcRect b="0" l="0" r="0" t="0"/>
          <a:stretch/>
        </p:blipFill>
        <p:spPr>
          <a:xfrm>
            <a:off x="0" y="1371600"/>
            <a:ext cx="9144000" cy="5146964"/>
          </a:xfrm>
          <a:prstGeom prst="rect">
            <a:avLst/>
          </a:prstGeom>
          <a:noFill/>
          <a:ln>
            <a:noFill/>
          </a:ln>
        </p:spPr>
      </p:pic>
      <p:sp>
        <p:nvSpPr>
          <p:cNvPr id="541" name="Google Shape;541;p42"/>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542" name="Google Shape;542;p42"/>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43" name="Google Shape;543;p42"/>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descr="JIra.png" id="548" name="Google Shape;548;p43"/>
          <p:cNvPicPr preferRelativeResize="0"/>
          <p:nvPr/>
        </p:nvPicPr>
        <p:blipFill rotWithShape="1">
          <a:blip r:embed="rId3">
            <a:alphaModFix/>
          </a:blip>
          <a:srcRect b="0" l="0" r="0" t="0"/>
          <a:stretch/>
        </p:blipFill>
        <p:spPr>
          <a:xfrm>
            <a:off x="22237" y="1447800"/>
            <a:ext cx="9144000" cy="5029200"/>
          </a:xfrm>
          <a:prstGeom prst="rect">
            <a:avLst/>
          </a:prstGeom>
          <a:noFill/>
          <a:ln>
            <a:noFill/>
          </a:ln>
        </p:spPr>
      </p:pic>
      <p:sp>
        <p:nvSpPr>
          <p:cNvPr id="549" name="Google Shape;549;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Example of Agile Project Management:    JIRA Software</a:t>
            </a:r>
            <a:endParaRPr/>
          </a:p>
        </p:txBody>
      </p:sp>
      <p:sp>
        <p:nvSpPr>
          <p:cNvPr id="550" name="Google Shape;550;p43"/>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551" name="Google Shape;551;p43"/>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52" name="Google Shape;552;p43"/>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DevOps: Agile &amp; Lean to Operations Work</a:t>
            </a:r>
            <a:endParaRPr/>
          </a:p>
        </p:txBody>
      </p:sp>
      <p:sp>
        <p:nvSpPr>
          <p:cNvPr id="558" name="Google Shape;558;p44"/>
          <p:cNvSpPr txBox="1"/>
          <p:nvPr>
            <p:ph idx="1" type="body"/>
          </p:nvPr>
        </p:nvSpPr>
        <p:spPr>
          <a:xfrm>
            <a:off x="457200" y="1600200"/>
            <a:ext cx="8077200" cy="258699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a:t>DevOps: a practice of </a:t>
            </a:r>
            <a:r>
              <a:rPr b="1" lang="en-US">
                <a:solidFill>
                  <a:srgbClr val="C00000"/>
                </a:solidFill>
              </a:rPr>
              <a:t>operations</a:t>
            </a:r>
            <a:r>
              <a:rPr b="1" lang="en-US">
                <a:solidFill>
                  <a:srgbClr val="FF0000"/>
                </a:solidFill>
              </a:rPr>
              <a:t> </a:t>
            </a:r>
            <a:r>
              <a:rPr lang="en-US"/>
              <a:t>and </a:t>
            </a:r>
            <a:r>
              <a:rPr b="1" lang="en-US">
                <a:solidFill>
                  <a:srgbClr val="C00000"/>
                </a:solidFill>
              </a:rPr>
              <a:t>developments</a:t>
            </a:r>
            <a:r>
              <a:rPr b="1" lang="en-US">
                <a:solidFill>
                  <a:srgbClr val="FF0000"/>
                </a:solidFill>
              </a:rPr>
              <a:t> </a:t>
            </a:r>
            <a:r>
              <a:rPr lang="en-US">
                <a:solidFill>
                  <a:schemeClr val="dk1"/>
                </a:solidFill>
              </a:rPr>
              <a:t>engineers participating together in the entire service lifecycle from design through development process to production support</a:t>
            </a:r>
            <a:endParaRPr/>
          </a:p>
        </p:txBody>
      </p:sp>
      <p:sp>
        <p:nvSpPr>
          <p:cNvPr id="559" name="Google Shape;559;p44"/>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
        <p:nvSpPr>
          <p:cNvPr id="560" name="Google Shape;560;p44"/>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561" name="Google Shape;561;p44"/>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62" name="Google Shape;562;p44"/>
          <p:cNvPicPr preferRelativeResize="0"/>
          <p:nvPr>
            <p:ph idx="2" type="body"/>
          </p:nvPr>
        </p:nvPicPr>
        <p:blipFill rotWithShape="1">
          <a:blip r:embed="rId3">
            <a:alphaModFix/>
          </a:blip>
          <a:srcRect b="14985" l="0" r="0" t="20772"/>
          <a:stretch/>
        </p:blipFill>
        <p:spPr>
          <a:xfrm>
            <a:off x="1034732" y="3493913"/>
            <a:ext cx="6922135" cy="2501265"/>
          </a:xfrm>
          <a:prstGeom prst="rect">
            <a:avLst/>
          </a:prstGeom>
          <a:noFill/>
          <a:ln>
            <a:noFill/>
          </a:ln>
        </p:spPr>
      </p:pic>
      <p:sp>
        <p:nvSpPr>
          <p:cNvPr id="563" name="Google Shape;563;p44"/>
          <p:cNvSpPr txBox="1"/>
          <p:nvPr/>
        </p:nvSpPr>
        <p:spPr>
          <a:xfrm>
            <a:off x="609600" y="6073140"/>
            <a:ext cx="507465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Source: </a:t>
            </a: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https://theagileadmin.com/what-is-devops/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DevOps and Tools</a:t>
            </a:r>
            <a:endParaRPr/>
          </a:p>
        </p:txBody>
      </p:sp>
      <p:sp>
        <p:nvSpPr>
          <p:cNvPr id="569" name="Google Shape;569;p45"/>
          <p:cNvSpPr txBox="1"/>
          <p:nvPr>
            <p:ph idx="1" type="body"/>
          </p:nvPr>
        </p:nvSpPr>
        <p:spPr>
          <a:xfrm>
            <a:off x="152398" y="1600200"/>
            <a:ext cx="5105401" cy="480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Char char="•"/>
            </a:pPr>
            <a:r>
              <a:rPr lang="en-US" sz="2400"/>
              <a:t>DevOps is a set of practices that emphasizes the </a:t>
            </a:r>
            <a:r>
              <a:rPr b="1" lang="en-US" sz="2400">
                <a:solidFill>
                  <a:srgbClr val="C00000"/>
                </a:solidFill>
              </a:rPr>
              <a:t>collaboration and communication </a:t>
            </a:r>
            <a:r>
              <a:rPr lang="en-US" sz="2400"/>
              <a:t>of both software developers and other information technology (IT) professionals, while </a:t>
            </a:r>
            <a:r>
              <a:rPr b="1" lang="en-US" sz="2400">
                <a:solidFill>
                  <a:srgbClr val="C00000"/>
                </a:solidFill>
              </a:rPr>
              <a:t>automating the process </a:t>
            </a:r>
            <a:r>
              <a:rPr lang="en-US" sz="2400"/>
              <a:t>of software delivery and infrastructure changes, its implementation can include the definition of the </a:t>
            </a:r>
            <a:r>
              <a:rPr b="1" lang="en-US" sz="2400">
                <a:solidFill>
                  <a:srgbClr val="C00000"/>
                </a:solidFill>
              </a:rPr>
              <a:t>series of tools </a:t>
            </a:r>
            <a:r>
              <a:rPr lang="en-US" sz="2400"/>
              <a:t>used at various stages of the lifecycle</a:t>
            </a:r>
            <a:endParaRPr/>
          </a:p>
          <a:p>
            <a:pPr indent="-342900" lvl="0" marL="342900" rtl="0" algn="l">
              <a:lnSpc>
                <a:spcPct val="100000"/>
              </a:lnSpc>
              <a:spcBef>
                <a:spcPts val="480"/>
              </a:spcBef>
              <a:spcAft>
                <a:spcPts val="0"/>
              </a:spcAft>
              <a:buClr>
                <a:schemeClr val="dk1"/>
              </a:buClr>
              <a:buSzPts val="2400"/>
              <a:buChar char="•"/>
            </a:pPr>
            <a:r>
              <a:rPr lang="en-US" sz="2400"/>
              <a:t>There is no one product that can be considered a single DevOps tool</a:t>
            </a:r>
            <a:endParaRPr/>
          </a:p>
        </p:txBody>
      </p:sp>
      <p:sp>
        <p:nvSpPr>
          <p:cNvPr id="570" name="Google Shape;570;p45"/>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
        <p:nvSpPr>
          <p:cNvPr id="571" name="Google Shape;571;p45"/>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572" name="Google Shape;572;p45"/>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73" name="Google Shape;573;p45"/>
          <p:cNvPicPr preferRelativeResize="0"/>
          <p:nvPr>
            <p:ph idx="2" type="body"/>
          </p:nvPr>
        </p:nvPicPr>
        <p:blipFill rotWithShape="1">
          <a:blip r:embed="rId3">
            <a:alphaModFix/>
          </a:blip>
          <a:srcRect b="0" l="0" r="0" t="0"/>
          <a:stretch/>
        </p:blipFill>
        <p:spPr>
          <a:xfrm>
            <a:off x="5169035" y="2743200"/>
            <a:ext cx="3822566" cy="3039710"/>
          </a:xfrm>
          <a:prstGeom prst="rect">
            <a:avLst/>
          </a:prstGeom>
          <a:noFill/>
          <a:ln>
            <a:noFill/>
          </a:ln>
        </p:spPr>
      </p:pic>
      <p:sp>
        <p:nvSpPr>
          <p:cNvPr id="574" name="Google Shape;574;p45"/>
          <p:cNvSpPr txBox="1"/>
          <p:nvPr/>
        </p:nvSpPr>
        <p:spPr>
          <a:xfrm>
            <a:off x="457200" y="6131684"/>
            <a:ext cx="84219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Source: </a:t>
            </a: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https://dzone.com/articles/an-agile-introduction-to-devops-what-is-devops-any</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DevOps…</a:t>
            </a:r>
            <a:endParaRPr/>
          </a:p>
        </p:txBody>
      </p:sp>
      <p:sp>
        <p:nvSpPr>
          <p:cNvPr id="580" name="Google Shape;580;p46"/>
          <p:cNvSpPr txBox="1"/>
          <p:nvPr>
            <p:ph idx="2" type="body"/>
          </p:nvPr>
        </p:nvSpPr>
        <p:spPr>
          <a:xfrm>
            <a:off x="5067300" y="1583935"/>
            <a:ext cx="4069715" cy="4940056"/>
          </a:xfrm>
          <a:prstGeom prst="rect">
            <a:avLst/>
          </a:prstGeom>
          <a:noFill/>
          <a:ln>
            <a:noFill/>
          </a:ln>
        </p:spPr>
        <p:txBody>
          <a:bodyPr anchorCtr="0" anchor="t" bIns="45700" lIns="91425" spcFirstLastPara="1" rIns="91425" wrap="square" tIns="45700">
            <a:normAutofit fontScale="75000" lnSpcReduction="20000"/>
          </a:bodyPr>
          <a:lstStyle/>
          <a:p>
            <a:pPr indent="-342900" lvl="0" marL="342900" rtl="0" algn="l">
              <a:lnSpc>
                <a:spcPct val="100000"/>
              </a:lnSpc>
              <a:spcBef>
                <a:spcPts val="0"/>
              </a:spcBef>
              <a:spcAft>
                <a:spcPts val="0"/>
              </a:spcAft>
              <a:buClr>
                <a:schemeClr val="dk1"/>
              </a:buClr>
              <a:buSzPct val="100000"/>
              <a:buChar char="•"/>
            </a:pPr>
            <a:r>
              <a:rPr lang="en-US"/>
              <a:t>Agile along with DevOps has a </a:t>
            </a:r>
            <a:r>
              <a:rPr b="1" lang="en-US">
                <a:solidFill>
                  <a:srgbClr val="C00000"/>
                </a:solidFill>
              </a:rPr>
              <a:t>collaborative working style</a:t>
            </a:r>
            <a:r>
              <a:rPr lang="en-US"/>
              <a:t>, irrespective of the method implemented</a:t>
            </a:r>
            <a:endParaRPr/>
          </a:p>
          <a:p>
            <a:pPr indent="-342900" lvl="0" marL="342900" rtl="0" algn="l">
              <a:lnSpc>
                <a:spcPct val="100000"/>
              </a:lnSpc>
              <a:spcBef>
                <a:spcPts val="420"/>
              </a:spcBef>
              <a:spcAft>
                <a:spcPts val="0"/>
              </a:spcAft>
              <a:buClr>
                <a:schemeClr val="dk1"/>
              </a:buClr>
              <a:buSzPct val="100000"/>
              <a:buChar char="•"/>
            </a:pPr>
            <a:r>
              <a:rPr lang="en-US"/>
              <a:t>Both the methodologies rely on </a:t>
            </a:r>
            <a:r>
              <a:rPr b="1" lang="en-US">
                <a:solidFill>
                  <a:srgbClr val="C00000"/>
                </a:solidFill>
              </a:rPr>
              <a:t>continual feedback and routine updates </a:t>
            </a:r>
            <a:r>
              <a:rPr lang="en-US"/>
              <a:t>about the work progress from internal and external stakeholders</a:t>
            </a:r>
            <a:endParaRPr/>
          </a:p>
          <a:p>
            <a:pPr indent="-342900" lvl="0" marL="342900" rtl="0" algn="l">
              <a:lnSpc>
                <a:spcPct val="100000"/>
              </a:lnSpc>
              <a:spcBef>
                <a:spcPts val="420"/>
              </a:spcBef>
              <a:spcAft>
                <a:spcPts val="0"/>
              </a:spcAft>
              <a:buClr>
                <a:schemeClr val="dk1"/>
              </a:buClr>
              <a:buSzPct val="100000"/>
              <a:buChar char="•"/>
            </a:pPr>
            <a:r>
              <a:rPr lang="en-US"/>
              <a:t>Both Agile and DevOps focus on </a:t>
            </a:r>
            <a:r>
              <a:rPr b="1" lang="en-US">
                <a:solidFill>
                  <a:srgbClr val="C00000"/>
                </a:solidFill>
              </a:rPr>
              <a:t>developing the product at a fast pace</a:t>
            </a:r>
            <a:r>
              <a:rPr lang="en-US"/>
              <a:t>, by keeping smaller teams and using a risk-free approach</a:t>
            </a:r>
            <a:endParaRPr/>
          </a:p>
          <a:p>
            <a:pPr indent="-342900" lvl="0" marL="342900" rtl="0" algn="l">
              <a:lnSpc>
                <a:spcPct val="100000"/>
              </a:lnSpc>
              <a:spcBef>
                <a:spcPts val="420"/>
              </a:spcBef>
              <a:spcAft>
                <a:spcPts val="0"/>
              </a:spcAft>
              <a:buClr>
                <a:schemeClr val="dk1"/>
              </a:buClr>
              <a:buSzPct val="100000"/>
              <a:buChar char="•"/>
            </a:pPr>
            <a:r>
              <a:rPr lang="en-US"/>
              <a:t>Both methods </a:t>
            </a:r>
            <a:r>
              <a:rPr b="1" lang="en-US">
                <a:solidFill>
                  <a:srgbClr val="C00000"/>
                </a:solidFill>
              </a:rPr>
              <a:t>adapt to the business requirements </a:t>
            </a:r>
            <a:r>
              <a:rPr lang="en-US"/>
              <a:t>and continually improve the products to fulfill customer expectations</a:t>
            </a:r>
            <a:endParaRPr/>
          </a:p>
          <a:p>
            <a:pPr indent="-209550" lvl="0" marL="342900" rtl="0" algn="l">
              <a:lnSpc>
                <a:spcPct val="100000"/>
              </a:lnSpc>
              <a:spcBef>
                <a:spcPts val="420"/>
              </a:spcBef>
              <a:spcAft>
                <a:spcPts val="0"/>
              </a:spcAft>
              <a:buClr>
                <a:schemeClr val="dk1"/>
              </a:buClr>
              <a:buSzPct val="100000"/>
              <a:buNone/>
            </a:pPr>
            <a:r>
              <a:t/>
            </a:r>
            <a:endParaRPr/>
          </a:p>
        </p:txBody>
      </p:sp>
      <p:sp>
        <p:nvSpPr>
          <p:cNvPr id="581" name="Google Shape;581;p46"/>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
        <p:nvSpPr>
          <p:cNvPr id="582" name="Google Shape;582;p46"/>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583" name="Google Shape;583;p46"/>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84" name="Google Shape;584;p46"/>
          <p:cNvPicPr preferRelativeResize="0"/>
          <p:nvPr>
            <p:ph idx="1" type="body"/>
          </p:nvPr>
        </p:nvPicPr>
        <p:blipFill rotWithShape="1">
          <a:blip r:embed="rId3">
            <a:alphaModFix/>
          </a:blip>
          <a:srcRect b="0" l="0" r="0" t="0"/>
          <a:stretch/>
        </p:blipFill>
        <p:spPr>
          <a:xfrm>
            <a:off x="466090" y="1418590"/>
            <a:ext cx="4601210" cy="4601210"/>
          </a:xfrm>
          <a:prstGeom prst="rect">
            <a:avLst/>
          </a:prstGeom>
          <a:noFill/>
          <a:ln>
            <a:noFill/>
          </a:ln>
        </p:spPr>
      </p:pic>
      <p:sp>
        <p:nvSpPr>
          <p:cNvPr id="585" name="Google Shape;585;p46"/>
          <p:cNvSpPr txBox="1"/>
          <p:nvPr/>
        </p:nvSpPr>
        <p:spPr>
          <a:xfrm>
            <a:off x="914400" y="6055418"/>
            <a:ext cx="39537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https://www.educba.com/agile-devops/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DevOps</a:t>
            </a:r>
            <a:endParaRPr/>
          </a:p>
        </p:txBody>
      </p:sp>
      <p:sp>
        <p:nvSpPr>
          <p:cNvPr id="591" name="Google Shape;591;p47"/>
          <p:cNvSpPr txBox="1"/>
          <p:nvPr>
            <p:ph idx="1" type="body"/>
          </p:nvPr>
        </p:nvSpPr>
        <p:spPr>
          <a:xfrm>
            <a:off x="457200" y="1600200"/>
            <a:ext cx="8229600" cy="452628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2800"/>
              <a:buChar char="•"/>
            </a:pPr>
            <a:r>
              <a:rPr lang="en-US"/>
              <a:t>Agile DevOps is an </a:t>
            </a:r>
            <a:r>
              <a:rPr b="1" lang="en-US">
                <a:solidFill>
                  <a:srgbClr val="C00000"/>
                </a:solidFill>
              </a:rPr>
              <a:t>extended agile methodology </a:t>
            </a:r>
            <a:r>
              <a:rPr lang="en-US"/>
              <a:t>for product development where DevOps is a succession to agile and not a replacement</a:t>
            </a:r>
            <a:endParaRPr/>
          </a:p>
          <a:p>
            <a:pPr indent="-342900" lvl="0" marL="342900" rtl="0" algn="l">
              <a:lnSpc>
                <a:spcPct val="100000"/>
              </a:lnSpc>
              <a:spcBef>
                <a:spcPts val="560"/>
              </a:spcBef>
              <a:spcAft>
                <a:spcPts val="0"/>
              </a:spcAft>
              <a:buClr>
                <a:schemeClr val="dk1"/>
              </a:buClr>
              <a:buSzPts val="2800"/>
              <a:buChar char="•"/>
            </a:pPr>
            <a:r>
              <a:rPr lang="en-US"/>
              <a:t>In a nutshell, Agile works towards software development by making </a:t>
            </a:r>
            <a:r>
              <a:rPr b="1" lang="en-US">
                <a:solidFill>
                  <a:srgbClr val="C00000"/>
                </a:solidFill>
              </a:rPr>
              <a:t>continuous alterations</a:t>
            </a:r>
            <a:r>
              <a:rPr lang="en-US"/>
              <a:t>, adapting and developing products as per customer expectations</a:t>
            </a:r>
            <a:endParaRPr/>
          </a:p>
          <a:p>
            <a:pPr indent="-342900" lvl="0" marL="342900" rtl="0" algn="l">
              <a:lnSpc>
                <a:spcPct val="100000"/>
              </a:lnSpc>
              <a:spcBef>
                <a:spcPts val="560"/>
              </a:spcBef>
              <a:spcAft>
                <a:spcPts val="0"/>
              </a:spcAft>
              <a:buClr>
                <a:schemeClr val="dk1"/>
              </a:buClr>
              <a:buSzPts val="2800"/>
              <a:buChar char="•"/>
            </a:pPr>
            <a:r>
              <a:rPr lang="en-US"/>
              <a:t>While DevOps through </a:t>
            </a:r>
            <a:r>
              <a:rPr b="1" lang="en-US">
                <a:solidFill>
                  <a:srgbClr val="C00000"/>
                </a:solidFill>
              </a:rPr>
              <a:t>automated processes</a:t>
            </a:r>
            <a:r>
              <a:rPr lang="en-US">
                <a:solidFill>
                  <a:srgbClr val="C00000"/>
                </a:solidFill>
              </a:rPr>
              <a:t> </a:t>
            </a:r>
            <a:r>
              <a:rPr lang="en-US"/>
              <a:t>and </a:t>
            </a:r>
            <a:r>
              <a:rPr b="1" lang="en-US">
                <a:solidFill>
                  <a:srgbClr val="C00000"/>
                </a:solidFill>
              </a:rPr>
              <a:t>bug detection</a:t>
            </a:r>
            <a:r>
              <a:rPr lang="en-US">
                <a:solidFill>
                  <a:srgbClr val="C00000"/>
                </a:solidFill>
              </a:rPr>
              <a:t> </a:t>
            </a:r>
            <a:r>
              <a:rPr lang="en-US"/>
              <a:t>at an early stage of software development focusses primarily on deploying products of high quality</a:t>
            </a:r>
            <a:endParaRPr/>
          </a:p>
        </p:txBody>
      </p:sp>
      <p:sp>
        <p:nvSpPr>
          <p:cNvPr id="592" name="Google Shape;592;p47"/>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
        <p:nvSpPr>
          <p:cNvPr id="593" name="Google Shape;593;p47"/>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594" name="Google Shape;594;p47"/>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95" name="Google Shape;595;p47"/>
          <p:cNvSpPr txBox="1"/>
          <p:nvPr/>
        </p:nvSpPr>
        <p:spPr>
          <a:xfrm>
            <a:off x="838200" y="6124376"/>
            <a:ext cx="47085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Source: </a:t>
            </a:r>
            <a:r>
              <a:rPr b="0" i="0" lang="en-US"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https://www.educba.com/agile-devops/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US"/>
              <a:t>SCALING AGILE METHODS</a:t>
            </a:r>
            <a:endParaRPr/>
          </a:p>
        </p:txBody>
      </p:sp>
      <p:sp>
        <p:nvSpPr>
          <p:cNvPr id="601" name="Google Shape;601;p4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888888"/>
              </a:buClr>
              <a:buSzPts val="2000"/>
              <a:buNone/>
            </a:pPr>
            <a:r>
              <a:t/>
            </a:r>
            <a:endParaRPr/>
          </a:p>
        </p:txBody>
      </p:sp>
      <p:sp>
        <p:nvSpPr>
          <p:cNvPr id="602" name="Google Shape;602;p48"/>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
        <p:nvSpPr>
          <p:cNvPr id="603" name="Google Shape;603;p48"/>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604" name="Google Shape;604;p48"/>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Practical Problems with Agile Methods</a:t>
            </a:r>
            <a:endParaRPr/>
          </a:p>
        </p:txBody>
      </p:sp>
      <p:sp>
        <p:nvSpPr>
          <p:cNvPr id="611" name="Google Shape;611;p50"/>
          <p:cNvSpPr txBox="1"/>
          <p:nvPr>
            <p:ph idx="1" type="body"/>
          </p:nvPr>
        </p:nvSpPr>
        <p:spPr>
          <a:xfrm>
            <a:off x="457200" y="1600200"/>
            <a:ext cx="8001000" cy="48006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just">
              <a:lnSpc>
                <a:spcPct val="100000"/>
              </a:lnSpc>
              <a:spcBef>
                <a:spcPts val="0"/>
              </a:spcBef>
              <a:spcAft>
                <a:spcPts val="0"/>
              </a:spcAft>
              <a:buClr>
                <a:schemeClr val="dk1"/>
              </a:buClr>
              <a:buSzPct val="100000"/>
              <a:buChar char="•"/>
            </a:pPr>
            <a:r>
              <a:rPr lang="en-US" sz="3300"/>
              <a:t>The informality of agile development is </a:t>
            </a:r>
            <a:r>
              <a:rPr lang="en-US" sz="3300">
                <a:solidFill>
                  <a:srgbClr val="C00000"/>
                </a:solidFill>
              </a:rPr>
              <a:t>incompatible with the legal approach </a:t>
            </a:r>
            <a:r>
              <a:rPr lang="en-US" sz="3300"/>
              <a:t>to contract definition that is commonly used in large companies</a:t>
            </a:r>
            <a:endParaRPr/>
          </a:p>
          <a:p>
            <a:pPr indent="-342900" lvl="0" marL="342900" rtl="0" algn="just">
              <a:lnSpc>
                <a:spcPct val="100000"/>
              </a:lnSpc>
              <a:spcBef>
                <a:spcPts val="561"/>
              </a:spcBef>
              <a:spcAft>
                <a:spcPts val="0"/>
              </a:spcAft>
              <a:buClr>
                <a:schemeClr val="dk1"/>
              </a:buClr>
              <a:buSzPct val="100000"/>
              <a:buChar char="•"/>
            </a:pPr>
            <a:r>
              <a:rPr lang="en-US" sz="3300"/>
              <a:t>Agile methods are </a:t>
            </a:r>
            <a:r>
              <a:rPr lang="en-US" sz="3300">
                <a:solidFill>
                  <a:srgbClr val="C00000"/>
                </a:solidFill>
              </a:rPr>
              <a:t>most appropriate for new software development </a:t>
            </a:r>
            <a:r>
              <a:rPr lang="en-US" sz="3300"/>
              <a:t>rather than software maintenance </a:t>
            </a:r>
            <a:endParaRPr/>
          </a:p>
          <a:p>
            <a:pPr indent="-342900" lvl="0" marL="342900" rtl="0" algn="just">
              <a:lnSpc>
                <a:spcPct val="100000"/>
              </a:lnSpc>
              <a:spcBef>
                <a:spcPts val="561"/>
              </a:spcBef>
              <a:spcAft>
                <a:spcPts val="0"/>
              </a:spcAft>
              <a:buClr>
                <a:schemeClr val="dk1"/>
              </a:buClr>
              <a:buSzPct val="100000"/>
              <a:buChar char="•"/>
            </a:pPr>
            <a:r>
              <a:rPr lang="en-US" sz="3300"/>
              <a:t>Yet the majority of software costs in large companies come from maintaining their existing software systems</a:t>
            </a:r>
            <a:endParaRPr/>
          </a:p>
          <a:p>
            <a:pPr indent="-342900" lvl="0" marL="342900" rtl="0" algn="just">
              <a:lnSpc>
                <a:spcPct val="100000"/>
              </a:lnSpc>
              <a:spcBef>
                <a:spcPts val="561"/>
              </a:spcBef>
              <a:spcAft>
                <a:spcPts val="0"/>
              </a:spcAft>
              <a:buClr>
                <a:schemeClr val="dk1"/>
              </a:buClr>
              <a:buSzPct val="100000"/>
              <a:buChar char="•"/>
            </a:pPr>
            <a:r>
              <a:rPr lang="en-US" sz="3300"/>
              <a:t>Agile methods are designed for </a:t>
            </a:r>
            <a:r>
              <a:rPr lang="en-US" sz="3300">
                <a:solidFill>
                  <a:srgbClr val="C00000"/>
                </a:solidFill>
              </a:rPr>
              <a:t>small co-located teams</a:t>
            </a:r>
            <a:r>
              <a:rPr lang="en-US" sz="3300">
                <a:solidFill>
                  <a:srgbClr val="FF0000"/>
                </a:solidFill>
              </a:rPr>
              <a:t> </a:t>
            </a:r>
            <a:r>
              <a:rPr lang="en-US" sz="3300"/>
              <a:t>yet much software development now involves worldwide distributed teams</a:t>
            </a:r>
            <a:endParaRPr/>
          </a:p>
          <a:p>
            <a:pPr indent="-170180" lvl="0" marL="342900" rtl="0" algn="l">
              <a:lnSpc>
                <a:spcPct val="100000"/>
              </a:lnSpc>
              <a:spcBef>
                <a:spcPts val="544"/>
              </a:spcBef>
              <a:spcAft>
                <a:spcPts val="0"/>
              </a:spcAft>
              <a:buClr>
                <a:schemeClr val="dk1"/>
              </a:buClr>
              <a:buSzPct val="100000"/>
              <a:buNone/>
            </a:pPr>
            <a:r>
              <a:t/>
            </a:r>
            <a:endParaRPr/>
          </a:p>
        </p:txBody>
      </p:sp>
      <p:sp>
        <p:nvSpPr>
          <p:cNvPr id="612" name="Google Shape;612;p50"/>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613" name="Google Shape;613;p50"/>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14" name="Google Shape;614;p50"/>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Introduction</a:t>
            </a:r>
            <a:endParaRPr/>
          </a:p>
        </p:txBody>
      </p:sp>
      <p:pic>
        <p:nvPicPr>
          <p:cNvPr descr="tree.jpg" id="129" name="Google Shape;129;p5"/>
          <p:cNvPicPr preferRelativeResize="0"/>
          <p:nvPr/>
        </p:nvPicPr>
        <p:blipFill rotWithShape="1">
          <a:blip r:embed="rId3">
            <a:alphaModFix/>
          </a:blip>
          <a:srcRect b="0" l="0" r="0" t="0"/>
          <a:stretch/>
        </p:blipFill>
        <p:spPr>
          <a:xfrm>
            <a:off x="838200" y="1524000"/>
            <a:ext cx="7488832" cy="4879776"/>
          </a:xfrm>
          <a:prstGeom prst="rect">
            <a:avLst/>
          </a:prstGeom>
          <a:noFill/>
          <a:ln>
            <a:noFill/>
          </a:ln>
        </p:spPr>
      </p:pic>
      <p:sp>
        <p:nvSpPr>
          <p:cNvPr id="130" name="Google Shape;130;p5"/>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131" name="Google Shape;131;p5"/>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2" name="Google Shape;132;p5"/>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Scaling Agile Methods</a:t>
            </a:r>
            <a:endParaRPr/>
          </a:p>
        </p:txBody>
      </p:sp>
      <p:sp>
        <p:nvSpPr>
          <p:cNvPr id="620" name="Google Shape;620;p49"/>
          <p:cNvSpPr txBox="1"/>
          <p:nvPr>
            <p:ph idx="1" type="body"/>
          </p:nvPr>
        </p:nvSpPr>
        <p:spPr>
          <a:xfrm>
            <a:off x="457200" y="1632125"/>
            <a:ext cx="8077200" cy="4658100"/>
          </a:xfrm>
          <a:prstGeom prst="rect">
            <a:avLst/>
          </a:prstGeom>
          <a:noFill/>
          <a:ln>
            <a:noFill/>
          </a:ln>
        </p:spPr>
        <p:txBody>
          <a:bodyPr anchorCtr="0" anchor="t" bIns="45700" lIns="91425" spcFirstLastPara="1" rIns="91425" wrap="square" tIns="45700">
            <a:noAutofit/>
          </a:bodyPr>
          <a:lstStyle/>
          <a:p>
            <a:pPr indent="-294640" lvl="0" marL="342900" rtl="0" algn="just">
              <a:lnSpc>
                <a:spcPct val="100000"/>
              </a:lnSpc>
              <a:spcBef>
                <a:spcPts val="0"/>
              </a:spcBef>
              <a:spcAft>
                <a:spcPts val="0"/>
              </a:spcAft>
              <a:buSzPts val="2200"/>
              <a:buChar char="•"/>
            </a:pPr>
            <a:r>
              <a:rPr lang="en-US" sz="2200"/>
              <a:t>Agile methods have proved to be </a:t>
            </a:r>
            <a:r>
              <a:rPr lang="en-US" sz="2200">
                <a:solidFill>
                  <a:srgbClr val="C00000"/>
                </a:solidFill>
              </a:rPr>
              <a:t>successful for small and medium </a:t>
            </a:r>
            <a:r>
              <a:rPr lang="en-US" sz="2200"/>
              <a:t>sized projects that can be developed by a small co-located team</a:t>
            </a:r>
            <a:endParaRPr sz="2200"/>
          </a:p>
          <a:p>
            <a:pPr indent="-294640" lvl="0" marL="342900" rtl="0" algn="just">
              <a:lnSpc>
                <a:spcPct val="100000"/>
              </a:lnSpc>
              <a:spcBef>
                <a:spcPts val="592"/>
              </a:spcBef>
              <a:spcAft>
                <a:spcPts val="0"/>
              </a:spcAft>
              <a:buSzPts val="2200"/>
              <a:buChar char="•"/>
            </a:pPr>
            <a:r>
              <a:rPr lang="en-US" sz="2200"/>
              <a:t>However, the usage of Agile methodologies in large corporations has been growing steadily over the past decade. Here are some statistics based on various surveys and reports:</a:t>
            </a:r>
            <a:endParaRPr sz="2200"/>
          </a:p>
          <a:p>
            <a:pPr indent="-311150" lvl="1" marL="742950" rtl="0" algn="l">
              <a:lnSpc>
                <a:spcPct val="115000"/>
              </a:lnSpc>
              <a:spcBef>
                <a:spcPts val="0"/>
              </a:spcBef>
              <a:spcAft>
                <a:spcPts val="0"/>
              </a:spcAft>
              <a:buSzPts val="2200"/>
              <a:buFont typeface="Calibri"/>
              <a:buAutoNum type="arabicPeriod"/>
            </a:pPr>
            <a:r>
              <a:rPr lang="en-US" sz="2200"/>
              <a:t>According to the 15th Annual State of Agile Report by VersionOne, 97% of respondents indicated that their organization is practicing Agile development methods, up from 84% in 2015</a:t>
            </a:r>
            <a:endParaRPr sz="2200"/>
          </a:p>
          <a:p>
            <a:pPr indent="-311150" lvl="1" marL="742950" rtl="0" algn="l">
              <a:lnSpc>
                <a:spcPct val="115000"/>
              </a:lnSpc>
              <a:spcBef>
                <a:spcPts val="0"/>
              </a:spcBef>
              <a:spcAft>
                <a:spcPts val="0"/>
              </a:spcAft>
              <a:buSzPts val="2200"/>
              <a:buFont typeface="Calibri"/>
              <a:buAutoNum type="arabicPeriod"/>
            </a:pPr>
            <a:r>
              <a:rPr lang="en-US" sz="2200"/>
              <a:t>A survey by Agile Alliance found that 79% of respondents reported using Agile methodologies in large organizations, up from 64% in 2015</a:t>
            </a:r>
            <a:endParaRPr sz="2200"/>
          </a:p>
        </p:txBody>
      </p:sp>
      <p:sp>
        <p:nvSpPr>
          <p:cNvPr id="621" name="Google Shape;621;p49"/>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622" name="Google Shape;622;p49"/>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23" name="Google Shape;623;p49"/>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209beac97ed_0_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Scaling Agile Methods</a:t>
            </a:r>
            <a:endParaRPr/>
          </a:p>
        </p:txBody>
      </p:sp>
      <p:sp>
        <p:nvSpPr>
          <p:cNvPr id="629" name="Google Shape;629;g209beac97ed_0_46"/>
          <p:cNvSpPr txBox="1"/>
          <p:nvPr>
            <p:ph idx="1" type="body"/>
          </p:nvPr>
        </p:nvSpPr>
        <p:spPr>
          <a:xfrm>
            <a:off x="457200" y="1752600"/>
            <a:ext cx="8077200" cy="43737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lnSpc>
                <a:spcPct val="100000"/>
              </a:lnSpc>
              <a:spcBef>
                <a:spcPts val="592"/>
              </a:spcBef>
              <a:spcAft>
                <a:spcPts val="0"/>
              </a:spcAft>
              <a:buSzPct val="60810"/>
              <a:buNone/>
            </a:pPr>
            <a:r>
              <a:t/>
            </a:r>
            <a:endParaRPr/>
          </a:p>
          <a:p>
            <a:pPr indent="-306577" lvl="1" marL="742950" rtl="0" algn="just">
              <a:lnSpc>
                <a:spcPct val="115000"/>
              </a:lnSpc>
              <a:spcBef>
                <a:spcPts val="1200"/>
              </a:spcBef>
              <a:spcAft>
                <a:spcPts val="0"/>
              </a:spcAft>
              <a:buSzPct val="100000"/>
              <a:buFont typeface="Calibri"/>
              <a:buAutoNum type="arabicPeriod" startAt="3"/>
            </a:pPr>
            <a:r>
              <a:rPr lang="en-US" sz="2300"/>
              <a:t>A report by McKinsey &amp; Company found that 94% of respondents reported that their organizations had adopted Agile methods, and 76% reported that they had successfully scaled Agile beyond a single team</a:t>
            </a:r>
            <a:endParaRPr sz="2300"/>
          </a:p>
          <a:p>
            <a:pPr indent="-306577" lvl="1" marL="742950" rtl="0" algn="just">
              <a:lnSpc>
                <a:spcPct val="115000"/>
              </a:lnSpc>
              <a:spcBef>
                <a:spcPts val="0"/>
              </a:spcBef>
              <a:spcAft>
                <a:spcPts val="0"/>
              </a:spcAft>
              <a:buSzPct val="100000"/>
              <a:buFont typeface="Calibri"/>
              <a:buAutoNum type="arabicPeriod" startAt="3"/>
            </a:pPr>
            <a:r>
              <a:rPr lang="en-US" sz="2300"/>
              <a:t>According to a survey by Deloitte, 68% of respondents reported that their organization had adopted Agile methodologies, up from 42% in 2016</a:t>
            </a:r>
            <a:endParaRPr sz="2300"/>
          </a:p>
          <a:p>
            <a:pPr indent="-306577" lvl="1" marL="742950" rtl="0" algn="just">
              <a:lnSpc>
                <a:spcPct val="115000"/>
              </a:lnSpc>
              <a:spcBef>
                <a:spcPts val="0"/>
              </a:spcBef>
              <a:spcAft>
                <a:spcPts val="0"/>
              </a:spcAft>
              <a:buSzPct val="100000"/>
              <a:buFont typeface="Calibri"/>
              <a:buAutoNum type="arabicPeriod" startAt="3"/>
            </a:pPr>
            <a:r>
              <a:rPr lang="en-US" sz="2300"/>
              <a:t>The 2020 State of Agile Marketing Report found that 63% of respondents reported using Agile methodologies in large organizations, up from 50% in 2019</a:t>
            </a:r>
            <a:endParaRPr sz="2300"/>
          </a:p>
          <a:p>
            <a:pPr indent="-154940" lvl="0" marL="342900" rtl="0" algn="l">
              <a:lnSpc>
                <a:spcPct val="100000"/>
              </a:lnSpc>
              <a:spcBef>
                <a:spcPts val="1200"/>
              </a:spcBef>
              <a:spcAft>
                <a:spcPts val="0"/>
              </a:spcAft>
              <a:buClr>
                <a:schemeClr val="dk1"/>
              </a:buClr>
              <a:buSzPct val="100000"/>
              <a:buNone/>
            </a:pPr>
            <a:r>
              <a:t/>
            </a:r>
            <a:endParaRPr/>
          </a:p>
        </p:txBody>
      </p:sp>
      <p:sp>
        <p:nvSpPr>
          <p:cNvPr id="630" name="Google Shape;630;g209beac97ed_0_46"/>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631" name="Google Shape;631;g209beac97ed_0_46"/>
          <p:cNvSpPr txBox="1"/>
          <p:nvPr>
            <p:ph idx="12" type="sldNum"/>
          </p:nvPr>
        </p:nvSpPr>
        <p:spPr>
          <a:xfrm>
            <a:off x="6553200" y="659839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32" name="Google Shape;632;g209beac97ed_0_46"/>
          <p:cNvSpPr txBox="1"/>
          <p:nvPr>
            <p:ph idx="10" type="dt"/>
          </p:nvPr>
        </p:nvSpPr>
        <p:spPr>
          <a:xfrm>
            <a:off x="457200" y="6598396"/>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209beac97ed_0_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Scaling Agile Methods</a:t>
            </a:r>
            <a:endParaRPr/>
          </a:p>
        </p:txBody>
      </p:sp>
      <p:sp>
        <p:nvSpPr>
          <p:cNvPr id="638" name="Google Shape;638;g209beac97ed_0_38"/>
          <p:cNvSpPr txBox="1"/>
          <p:nvPr>
            <p:ph idx="1" type="body"/>
          </p:nvPr>
        </p:nvSpPr>
        <p:spPr>
          <a:xfrm>
            <a:off x="457200" y="1752600"/>
            <a:ext cx="8077200" cy="4373700"/>
          </a:xfrm>
          <a:prstGeom prst="rect">
            <a:avLst/>
          </a:prstGeom>
          <a:noFill/>
          <a:ln>
            <a:noFill/>
          </a:ln>
        </p:spPr>
        <p:txBody>
          <a:bodyPr anchorCtr="0" anchor="t" bIns="45700" lIns="91425" spcFirstLastPara="1" rIns="91425" wrap="square" tIns="45700">
            <a:normAutofit lnSpcReduction="20000"/>
          </a:bodyPr>
          <a:lstStyle/>
          <a:p>
            <a:pPr indent="0" lvl="0" marL="0" rtl="0" algn="just">
              <a:lnSpc>
                <a:spcPct val="100000"/>
              </a:lnSpc>
              <a:spcBef>
                <a:spcPts val="0"/>
              </a:spcBef>
              <a:spcAft>
                <a:spcPts val="0"/>
              </a:spcAft>
              <a:buSzPts val="1800"/>
              <a:buNone/>
            </a:pPr>
            <a:r>
              <a:t/>
            </a:r>
            <a:endParaRPr/>
          </a:p>
          <a:p>
            <a:pPr indent="-342900" lvl="0" marL="342900" rtl="0" algn="just">
              <a:lnSpc>
                <a:spcPct val="100000"/>
              </a:lnSpc>
              <a:spcBef>
                <a:spcPts val="592"/>
              </a:spcBef>
              <a:spcAft>
                <a:spcPts val="0"/>
              </a:spcAft>
              <a:buClr>
                <a:schemeClr val="dk1"/>
              </a:buClr>
              <a:buSzPts val="3200"/>
              <a:buChar char="•"/>
            </a:pPr>
            <a:r>
              <a:rPr lang="en-US"/>
              <a:t>It is sometimes argued that the success of these methods comes because of </a:t>
            </a:r>
            <a:r>
              <a:rPr lang="en-US">
                <a:solidFill>
                  <a:srgbClr val="C00000"/>
                </a:solidFill>
              </a:rPr>
              <a:t>improved communications</a:t>
            </a:r>
            <a:r>
              <a:rPr lang="en-US"/>
              <a:t> which is possible when everyone is working together</a:t>
            </a:r>
            <a:endParaRPr/>
          </a:p>
          <a:p>
            <a:pPr indent="-342900" lvl="0" marL="342900" rtl="0" algn="just">
              <a:lnSpc>
                <a:spcPct val="100000"/>
              </a:lnSpc>
              <a:spcBef>
                <a:spcPts val="592"/>
              </a:spcBef>
              <a:spcAft>
                <a:spcPts val="0"/>
              </a:spcAft>
              <a:buClr>
                <a:srgbClr val="C00000"/>
              </a:buClr>
              <a:buSzPts val="3200"/>
              <a:buChar char="•"/>
            </a:pPr>
            <a:r>
              <a:rPr lang="en-US">
                <a:solidFill>
                  <a:srgbClr val="C00000"/>
                </a:solidFill>
              </a:rPr>
              <a:t>Scaling up agile methods</a:t>
            </a:r>
            <a:r>
              <a:rPr lang="en-US">
                <a:solidFill>
                  <a:srgbClr val="FF0000"/>
                </a:solidFill>
              </a:rPr>
              <a:t> </a:t>
            </a:r>
            <a:r>
              <a:rPr lang="en-US"/>
              <a:t>involves changing these to cope with larger, longer projects where there are multiple development teams, perhaps working in different locations</a:t>
            </a:r>
            <a:endParaRPr/>
          </a:p>
          <a:p>
            <a:pPr indent="-154940" lvl="0" marL="342900" rtl="0" algn="l">
              <a:lnSpc>
                <a:spcPct val="100000"/>
              </a:lnSpc>
              <a:spcBef>
                <a:spcPts val="592"/>
              </a:spcBef>
              <a:spcAft>
                <a:spcPts val="0"/>
              </a:spcAft>
              <a:buClr>
                <a:schemeClr val="dk1"/>
              </a:buClr>
              <a:buSzPts val="3200"/>
              <a:buNone/>
            </a:pPr>
            <a:r>
              <a:t/>
            </a:r>
            <a:endParaRPr/>
          </a:p>
        </p:txBody>
      </p:sp>
      <p:sp>
        <p:nvSpPr>
          <p:cNvPr id="639" name="Google Shape;639;g209beac97ed_0_38"/>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640" name="Google Shape;640;g209beac97ed_0_38"/>
          <p:cNvSpPr txBox="1"/>
          <p:nvPr>
            <p:ph idx="12" type="sldNum"/>
          </p:nvPr>
        </p:nvSpPr>
        <p:spPr>
          <a:xfrm>
            <a:off x="6553200" y="659839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41" name="Google Shape;641;g209beac97ed_0_38"/>
          <p:cNvSpPr txBox="1"/>
          <p:nvPr>
            <p:ph idx="10" type="dt"/>
          </p:nvPr>
        </p:nvSpPr>
        <p:spPr>
          <a:xfrm>
            <a:off x="457200" y="6598396"/>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Large Systems Development…</a:t>
            </a:r>
            <a:endParaRPr/>
          </a:p>
        </p:txBody>
      </p:sp>
      <p:sp>
        <p:nvSpPr>
          <p:cNvPr id="648" name="Google Shape;648;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Char char="•"/>
            </a:pPr>
            <a:r>
              <a:rPr lang="en-US" sz="2400"/>
              <a:t>Large systems are usually collections of separate communicating systems, where </a:t>
            </a:r>
            <a:r>
              <a:rPr lang="en-US" sz="2400">
                <a:solidFill>
                  <a:srgbClr val="C00000"/>
                </a:solidFill>
              </a:rPr>
              <a:t>separate teams </a:t>
            </a:r>
            <a:r>
              <a:rPr lang="en-US" sz="2400"/>
              <a:t>develop each system. Frequently, these teams are working in different places, sometimes in different time zones. </a:t>
            </a:r>
            <a:endParaRPr/>
          </a:p>
          <a:p>
            <a:pPr indent="-342900" lvl="0" marL="342900" rtl="0" algn="l">
              <a:lnSpc>
                <a:spcPct val="100000"/>
              </a:lnSpc>
              <a:spcBef>
                <a:spcPts val="480"/>
              </a:spcBef>
              <a:spcAft>
                <a:spcPts val="0"/>
              </a:spcAft>
              <a:buClr>
                <a:schemeClr val="dk1"/>
              </a:buClr>
              <a:buSzPts val="2400"/>
              <a:buChar char="•"/>
            </a:pPr>
            <a:r>
              <a:rPr lang="en-US" sz="2400"/>
              <a:t>Large systems are ‘brownfield systems’, that is they </a:t>
            </a:r>
            <a:r>
              <a:rPr lang="en-US" sz="2400">
                <a:solidFill>
                  <a:srgbClr val="C00000"/>
                </a:solidFill>
              </a:rPr>
              <a:t>include and interact with a number of existing systems</a:t>
            </a:r>
            <a:r>
              <a:rPr lang="en-US" sz="2400"/>
              <a:t>. Many of the system requirements are concerned with this interaction and so don’t really lend themselves to flexibility and incremental development. </a:t>
            </a:r>
            <a:endParaRPr/>
          </a:p>
          <a:p>
            <a:pPr indent="-342900" lvl="0" marL="342900" rtl="0" algn="l">
              <a:lnSpc>
                <a:spcPct val="100000"/>
              </a:lnSpc>
              <a:spcBef>
                <a:spcPts val="480"/>
              </a:spcBef>
              <a:spcAft>
                <a:spcPts val="0"/>
              </a:spcAft>
              <a:buClr>
                <a:schemeClr val="dk1"/>
              </a:buClr>
              <a:buSzPts val="2400"/>
              <a:buChar char="•"/>
            </a:pPr>
            <a:r>
              <a:rPr lang="en-US" sz="2400"/>
              <a:t>Where several systems are integrated to create a system, a significant fraction of the development is </a:t>
            </a:r>
            <a:r>
              <a:rPr lang="en-US" sz="2400">
                <a:solidFill>
                  <a:srgbClr val="C00000"/>
                </a:solidFill>
              </a:rPr>
              <a:t>concerned with system configuration</a:t>
            </a:r>
            <a:r>
              <a:rPr lang="en-US" sz="2400"/>
              <a:t> rather than original code development. </a:t>
            </a:r>
            <a:endParaRPr sz="2400"/>
          </a:p>
        </p:txBody>
      </p:sp>
      <p:sp>
        <p:nvSpPr>
          <p:cNvPr id="649" name="Google Shape;649;p51"/>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650" name="Google Shape;650;p51"/>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51" name="Google Shape;651;p51"/>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Large System Development</a:t>
            </a:r>
            <a:endParaRPr/>
          </a:p>
        </p:txBody>
      </p:sp>
      <p:sp>
        <p:nvSpPr>
          <p:cNvPr id="658" name="Google Shape;658;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lang="en-US"/>
              <a:t>Large systems and their development processes are often constrained by </a:t>
            </a:r>
            <a:r>
              <a:rPr lang="en-US">
                <a:solidFill>
                  <a:srgbClr val="C00000"/>
                </a:solidFill>
              </a:rPr>
              <a:t>external rules and regulations</a:t>
            </a:r>
            <a:r>
              <a:rPr lang="en-US"/>
              <a:t> limiting the way that they can be developed.</a:t>
            </a:r>
            <a:endParaRPr/>
          </a:p>
          <a:p>
            <a:pPr indent="-342900" lvl="0" marL="342900" rtl="0" algn="l">
              <a:lnSpc>
                <a:spcPct val="100000"/>
              </a:lnSpc>
              <a:spcBef>
                <a:spcPts val="544"/>
              </a:spcBef>
              <a:spcAft>
                <a:spcPts val="0"/>
              </a:spcAft>
              <a:buClr>
                <a:schemeClr val="dk1"/>
              </a:buClr>
              <a:buSzPct val="100000"/>
              <a:buChar char="•"/>
            </a:pPr>
            <a:r>
              <a:rPr lang="en-US"/>
              <a:t>Large systems have a </a:t>
            </a:r>
            <a:r>
              <a:rPr lang="en-US">
                <a:solidFill>
                  <a:srgbClr val="C00000"/>
                </a:solidFill>
              </a:rPr>
              <a:t>long procurement </a:t>
            </a:r>
            <a:r>
              <a:rPr lang="en-US"/>
              <a:t>and development time. It is </a:t>
            </a:r>
            <a:r>
              <a:rPr lang="en-US">
                <a:solidFill>
                  <a:srgbClr val="C00000"/>
                </a:solidFill>
              </a:rPr>
              <a:t>difficult to maintain coherent teams</a:t>
            </a:r>
            <a:r>
              <a:rPr lang="en-US"/>
              <a:t> who know about the system over that period as, inevitably, people move on to other jobs and projects. </a:t>
            </a:r>
            <a:endParaRPr/>
          </a:p>
          <a:p>
            <a:pPr indent="-342900" lvl="0" marL="342900" rtl="0" algn="l">
              <a:lnSpc>
                <a:spcPct val="100000"/>
              </a:lnSpc>
              <a:spcBef>
                <a:spcPts val="544"/>
              </a:spcBef>
              <a:spcAft>
                <a:spcPts val="0"/>
              </a:spcAft>
              <a:buClr>
                <a:schemeClr val="dk1"/>
              </a:buClr>
              <a:buSzPct val="100000"/>
              <a:buChar char="•"/>
            </a:pPr>
            <a:r>
              <a:rPr lang="en-US"/>
              <a:t>Large systems usually have a </a:t>
            </a:r>
            <a:r>
              <a:rPr lang="en-US">
                <a:solidFill>
                  <a:srgbClr val="C00000"/>
                </a:solidFill>
              </a:rPr>
              <a:t>diverse set of stakeholders</a:t>
            </a:r>
            <a:r>
              <a:rPr lang="en-US"/>
              <a:t>. It is practically impossible to involve all of these different stakeholders in the development process. </a:t>
            </a:r>
            <a:endParaRPr/>
          </a:p>
        </p:txBody>
      </p:sp>
      <p:sp>
        <p:nvSpPr>
          <p:cNvPr id="659" name="Google Shape;659;p52"/>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660" name="Google Shape;660;p52"/>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61" name="Google Shape;661;p52"/>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Scaling Out and Scaling Up</a:t>
            </a:r>
            <a:endParaRPr/>
          </a:p>
        </p:txBody>
      </p:sp>
      <p:sp>
        <p:nvSpPr>
          <p:cNvPr id="667" name="Google Shape;667;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lang="en-US"/>
              <a:t>‘Scaling </a:t>
            </a:r>
            <a:r>
              <a:rPr b="1" lang="en-US">
                <a:solidFill>
                  <a:srgbClr val="C00000"/>
                </a:solidFill>
              </a:rPr>
              <a:t>up</a:t>
            </a:r>
            <a:r>
              <a:rPr lang="en-US"/>
              <a:t>’ is concerned with using </a:t>
            </a:r>
            <a:r>
              <a:rPr lang="en-US">
                <a:solidFill>
                  <a:srgbClr val="C00000"/>
                </a:solidFill>
              </a:rPr>
              <a:t>agile methods for developing large software systems </a:t>
            </a:r>
            <a:r>
              <a:rPr lang="en-US"/>
              <a:t>that cannot be developed by a small team.</a:t>
            </a:r>
            <a:endParaRPr/>
          </a:p>
          <a:p>
            <a:pPr indent="-342900" lvl="0" marL="342900" rtl="0" algn="l">
              <a:lnSpc>
                <a:spcPct val="100000"/>
              </a:lnSpc>
              <a:spcBef>
                <a:spcPts val="544"/>
              </a:spcBef>
              <a:spcAft>
                <a:spcPts val="0"/>
              </a:spcAft>
              <a:buClr>
                <a:schemeClr val="dk1"/>
              </a:buClr>
              <a:buSzPct val="100000"/>
              <a:buChar char="•"/>
            </a:pPr>
            <a:r>
              <a:rPr lang="en-US"/>
              <a:t>‘Scaling </a:t>
            </a:r>
            <a:r>
              <a:rPr b="1" lang="en-US">
                <a:solidFill>
                  <a:srgbClr val="C00000"/>
                </a:solidFill>
              </a:rPr>
              <a:t>out</a:t>
            </a:r>
            <a:r>
              <a:rPr lang="en-US"/>
              <a:t>’ is concerned with how </a:t>
            </a:r>
            <a:r>
              <a:rPr lang="en-US">
                <a:solidFill>
                  <a:srgbClr val="C00000"/>
                </a:solidFill>
              </a:rPr>
              <a:t>agile methods can be introduced across a large organization </a:t>
            </a:r>
            <a:r>
              <a:rPr lang="en-US"/>
              <a:t>with many years of software development experience.</a:t>
            </a:r>
            <a:endParaRPr/>
          </a:p>
          <a:p>
            <a:pPr indent="-342900" lvl="0" marL="342900" rtl="0" algn="l">
              <a:lnSpc>
                <a:spcPct val="100000"/>
              </a:lnSpc>
              <a:spcBef>
                <a:spcPts val="544"/>
              </a:spcBef>
              <a:spcAft>
                <a:spcPts val="0"/>
              </a:spcAft>
              <a:buClr>
                <a:schemeClr val="dk1"/>
              </a:buClr>
              <a:buSzPct val="100000"/>
              <a:buChar char="•"/>
            </a:pPr>
            <a:r>
              <a:rPr lang="en-US"/>
              <a:t>When scaling agile methods, it is essential to maintain </a:t>
            </a:r>
            <a:r>
              <a:rPr b="1" lang="en-US">
                <a:solidFill>
                  <a:srgbClr val="C00000"/>
                </a:solidFill>
              </a:rPr>
              <a:t>agile fundamentals</a:t>
            </a:r>
            <a:r>
              <a:rPr lang="en-US"/>
              <a:t>: Flexible planning, frequent system releases, continuous integration, test-driven development and good team communications. </a:t>
            </a:r>
            <a:endParaRPr/>
          </a:p>
          <a:p>
            <a:pPr indent="-170180" lvl="0" marL="342900" rtl="0" algn="l">
              <a:lnSpc>
                <a:spcPct val="100000"/>
              </a:lnSpc>
              <a:spcBef>
                <a:spcPts val="544"/>
              </a:spcBef>
              <a:spcAft>
                <a:spcPts val="0"/>
              </a:spcAft>
              <a:buClr>
                <a:schemeClr val="dk1"/>
              </a:buClr>
              <a:buSzPct val="100000"/>
              <a:buNone/>
            </a:pPr>
            <a:r>
              <a:t/>
            </a:r>
            <a:endParaRPr/>
          </a:p>
        </p:txBody>
      </p:sp>
      <p:sp>
        <p:nvSpPr>
          <p:cNvPr id="668" name="Google Shape;668;p53"/>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669" name="Google Shape;669;p53"/>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70" name="Google Shape;670;p53"/>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Scaling Up to Large Systems</a:t>
            </a:r>
            <a:endParaRPr/>
          </a:p>
        </p:txBody>
      </p:sp>
      <p:sp>
        <p:nvSpPr>
          <p:cNvPr id="676" name="Google Shape;676;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Char char="•"/>
            </a:pPr>
            <a:r>
              <a:rPr lang="en-US" sz="2400"/>
              <a:t>For large systems development, it is not possible to focus only on the code of the system. You need to do </a:t>
            </a:r>
            <a:r>
              <a:rPr lang="en-US" sz="2400">
                <a:solidFill>
                  <a:srgbClr val="C00000"/>
                </a:solidFill>
              </a:rPr>
              <a:t>more up-front design and system documentation.</a:t>
            </a:r>
            <a:endParaRPr sz="2400">
              <a:solidFill>
                <a:srgbClr val="C00000"/>
              </a:solidFill>
            </a:endParaRPr>
          </a:p>
          <a:p>
            <a:pPr indent="-342900" lvl="0" marL="342900" rtl="0" algn="l">
              <a:lnSpc>
                <a:spcPct val="100000"/>
              </a:lnSpc>
              <a:spcBef>
                <a:spcPts val="480"/>
              </a:spcBef>
              <a:spcAft>
                <a:spcPts val="0"/>
              </a:spcAft>
              <a:buClr>
                <a:schemeClr val="dk1"/>
              </a:buClr>
              <a:buSzPts val="2400"/>
              <a:buChar char="•"/>
            </a:pPr>
            <a:r>
              <a:rPr lang="en-US" sz="2400"/>
              <a:t>Cross-team communication mechanisms have to be designed and used. This should involve </a:t>
            </a:r>
            <a:r>
              <a:rPr lang="en-US" sz="2400">
                <a:solidFill>
                  <a:srgbClr val="C00000"/>
                </a:solidFill>
              </a:rPr>
              <a:t>regular phone and video conferences </a:t>
            </a:r>
            <a:r>
              <a:rPr lang="en-US" sz="2400"/>
              <a:t>between team members and frequent, short electronic meetings where teams update each other on progress. </a:t>
            </a:r>
            <a:endParaRPr/>
          </a:p>
          <a:p>
            <a:pPr indent="-342900" lvl="0" marL="342900" rtl="0" algn="l">
              <a:lnSpc>
                <a:spcPct val="100000"/>
              </a:lnSpc>
              <a:spcBef>
                <a:spcPts val="480"/>
              </a:spcBef>
              <a:spcAft>
                <a:spcPts val="0"/>
              </a:spcAft>
              <a:buClr>
                <a:schemeClr val="dk1"/>
              </a:buClr>
              <a:buSzPts val="2400"/>
              <a:buChar char="•"/>
            </a:pPr>
            <a:r>
              <a:rPr lang="en-US" sz="2400"/>
              <a:t>Continuous integration, where the whole system is built every time any developer checks in a change, is practically impossible. However, it is essential to </a:t>
            </a:r>
            <a:r>
              <a:rPr lang="en-US" sz="2400">
                <a:solidFill>
                  <a:srgbClr val="C00000"/>
                </a:solidFill>
              </a:rPr>
              <a:t>maintain frequent system builds and regular releases </a:t>
            </a:r>
            <a:r>
              <a:rPr lang="en-US" sz="2400"/>
              <a:t>of the system. </a:t>
            </a:r>
            <a:endParaRPr sz="2400"/>
          </a:p>
        </p:txBody>
      </p:sp>
      <p:sp>
        <p:nvSpPr>
          <p:cNvPr id="677" name="Google Shape;677;p54"/>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678" name="Google Shape;678;p54"/>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79" name="Google Shape;679;p54"/>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Scaling Out to Large Companies</a:t>
            </a:r>
            <a:endParaRPr/>
          </a:p>
        </p:txBody>
      </p:sp>
      <p:sp>
        <p:nvSpPr>
          <p:cNvPr id="685" name="Google Shape;685;p55"/>
          <p:cNvSpPr txBox="1"/>
          <p:nvPr>
            <p:ph idx="1" type="body"/>
          </p:nvPr>
        </p:nvSpPr>
        <p:spPr>
          <a:xfrm>
            <a:off x="457200" y="1600200"/>
            <a:ext cx="84074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Char char="•"/>
            </a:pPr>
            <a:r>
              <a:rPr lang="en-US" sz="2400"/>
              <a:t>Project managers who do not have experience of agile methods may be </a:t>
            </a:r>
            <a:r>
              <a:rPr lang="en-US" sz="2400">
                <a:solidFill>
                  <a:srgbClr val="C00000"/>
                </a:solidFill>
              </a:rPr>
              <a:t>reluctant to accept the risk </a:t>
            </a:r>
            <a:r>
              <a:rPr lang="en-US" sz="2400"/>
              <a:t>of a new approach.</a:t>
            </a:r>
            <a:endParaRPr/>
          </a:p>
          <a:p>
            <a:pPr indent="-342900" lvl="0" marL="342900" rtl="0" algn="l">
              <a:lnSpc>
                <a:spcPct val="100000"/>
              </a:lnSpc>
              <a:spcBef>
                <a:spcPts val="480"/>
              </a:spcBef>
              <a:spcAft>
                <a:spcPts val="0"/>
              </a:spcAft>
              <a:buClr>
                <a:schemeClr val="dk1"/>
              </a:buClr>
              <a:buSzPts val="2400"/>
              <a:buChar char="•"/>
            </a:pPr>
            <a:r>
              <a:rPr lang="en-US" sz="2400"/>
              <a:t>Large organizations often have </a:t>
            </a:r>
            <a:r>
              <a:rPr lang="en-US" sz="2400">
                <a:solidFill>
                  <a:srgbClr val="C00000"/>
                </a:solidFill>
              </a:rPr>
              <a:t>quality procedures and standards </a:t>
            </a:r>
            <a:r>
              <a:rPr lang="en-US" sz="2400"/>
              <a:t>that all projects are expected to follow and, because of their </a:t>
            </a:r>
            <a:r>
              <a:rPr lang="en-US" sz="2400">
                <a:solidFill>
                  <a:srgbClr val="C00000"/>
                </a:solidFill>
              </a:rPr>
              <a:t>bureaucratic nature</a:t>
            </a:r>
            <a:r>
              <a:rPr lang="en-US" sz="2400"/>
              <a:t>, these are likely to be incompatible with agile methods. </a:t>
            </a:r>
            <a:endParaRPr/>
          </a:p>
          <a:p>
            <a:pPr indent="-342900" lvl="0" marL="342900" rtl="0" algn="l">
              <a:lnSpc>
                <a:spcPct val="100000"/>
              </a:lnSpc>
              <a:spcBef>
                <a:spcPts val="480"/>
              </a:spcBef>
              <a:spcAft>
                <a:spcPts val="0"/>
              </a:spcAft>
              <a:buClr>
                <a:schemeClr val="dk1"/>
              </a:buClr>
              <a:buSzPts val="2400"/>
              <a:buChar char="•"/>
            </a:pPr>
            <a:r>
              <a:rPr lang="en-US" sz="2400"/>
              <a:t>Agile methods seem to work best when </a:t>
            </a:r>
            <a:r>
              <a:rPr lang="en-US" sz="2400">
                <a:solidFill>
                  <a:srgbClr val="C00000"/>
                </a:solidFill>
              </a:rPr>
              <a:t>team members have a relatively high skill level</a:t>
            </a:r>
            <a:r>
              <a:rPr lang="en-US" sz="2400"/>
              <a:t>. However, within large organizations, there are likely to be a wide range of skills and abilities. </a:t>
            </a:r>
            <a:endParaRPr/>
          </a:p>
          <a:p>
            <a:pPr indent="-342900" lvl="0" marL="342900" rtl="0" algn="l">
              <a:lnSpc>
                <a:spcPct val="100000"/>
              </a:lnSpc>
              <a:spcBef>
                <a:spcPts val="480"/>
              </a:spcBef>
              <a:spcAft>
                <a:spcPts val="0"/>
              </a:spcAft>
              <a:buClr>
                <a:schemeClr val="dk1"/>
              </a:buClr>
              <a:buSzPts val="2400"/>
              <a:buChar char="•"/>
            </a:pPr>
            <a:r>
              <a:rPr lang="en-US" sz="2400"/>
              <a:t>There may be </a:t>
            </a:r>
            <a:r>
              <a:rPr lang="en-US" sz="2400">
                <a:solidFill>
                  <a:srgbClr val="C00000"/>
                </a:solidFill>
              </a:rPr>
              <a:t>cultural resistance to agile methods</a:t>
            </a:r>
            <a:r>
              <a:rPr lang="en-US" sz="2400"/>
              <a:t>, especially in those organizations that have a long history of using conventional systems engineering processes.</a:t>
            </a:r>
            <a:endParaRPr/>
          </a:p>
          <a:p>
            <a:pPr indent="-190500" lvl="0" marL="342900" rtl="0" algn="l">
              <a:lnSpc>
                <a:spcPct val="100000"/>
              </a:lnSpc>
              <a:spcBef>
                <a:spcPts val="480"/>
              </a:spcBef>
              <a:spcAft>
                <a:spcPts val="0"/>
              </a:spcAft>
              <a:buClr>
                <a:schemeClr val="dk1"/>
              </a:buClr>
              <a:buSzPts val="2400"/>
              <a:buNone/>
            </a:pPr>
            <a:r>
              <a:t/>
            </a:r>
            <a:endParaRPr sz="2400"/>
          </a:p>
        </p:txBody>
      </p:sp>
      <p:sp>
        <p:nvSpPr>
          <p:cNvPr id="686" name="Google Shape;686;p55"/>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687" name="Google Shape;687;p55"/>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88" name="Google Shape;688;p55"/>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Agile Methods and Software Maintenance</a:t>
            </a:r>
            <a:endParaRPr/>
          </a:p>
        </p:txBody>
      </p:sp>
      <p:sp>
        <p:nvSpPr>
          <p:cNvPr id="694" name="Google Shape;694;p56"/>
          <p:cNvSpPr txBox="1"/>
          <p:nvPr>
            <p:ph idx="1" type="body"/>
          </p:nvPr>
        </p:nvSpPr>
        <p:spPr>
          <a:xfrm>
            <a:off x="381000" y="17526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dk1"/>
              </a:buClr>
              <a:buSzPts val="2400"/>
              <a:buChar char="•"/>
            </a:pPr>
            <a:r>
              <a:rPr lang="en-US" sz="2400"/>
              <a:t>Most organizations </a:t>
            </a:r>
            <a:r>
              <a:rPr lang="en-US" sz="2400">
                <a:solidFill>
                  <a:srgbClr val="C00000"/>
                </a:solidFill>
              </a:rPr>
              <a:t>spend more on maintaining existing software</a:t>
            </a:r>
            <a:r>
              <a:rPr lang="en-US" sz="2400"/>
              <a:t> than they do on new software development. So, if agile methods are to be successful, they have to support maintenance as well as original development. </a:t>
            </a:r>
            <a:endParaRPr/>
          </a:p>
          <a:p>
            <a:pPr indent="-342900" lvl="0" marL="342900" rtl="0" algn="just">
              <a:lnSpc>
                <a:spcPct val="100000"/>
              </a:lnSpc>
              <a:spcBef>
                <a:spcPts val="480"/>
              </a:spcBef>
              <a:spcAft>
                <a:spcPts val="0"/>
              </a:spcAft>
              <a:buClr>
                <a:schemeClr val="dk1"/>
              </a:buClr>
              <a:buSzPts val="2400"/>
              <a:buChar char="•"/>
            </a:pPr>
            <a:r>
              <a:rPr lang="en-US" sz="2400"/>
              <a:t>Two key issues: </a:t>
            </a:r>
            <a:endParaRPr/>
          </a:p>
          <a:p>
            <a:pPr indent="-285750" lvl="1" marL="742950" rtl="0" algn="just">
              <a:lnSpc>
                <a:spcPct val="100000"/>
              </a:lnSpc>
              <a:spcBef>
                <a:spcPts val="440"/>
              </a:spcBef>
              <a:spcAft>
                <a:spcPts val="0"/>
              </a:spcAft>
              <a:buClr>
                <a:schemeClr val="dk1"/>
              </a:buClr>
              <a:buSzPts val="2200"/>
              <a:buFont typeface="Courier New"/>
              <a:buChar char="o"/>
            </a:pPr>
            <a:r>
              <a:rPr lang="en-US" sz="2200"/>
              <a:t>Are systems that are developed using an agile approach </a:t>
            </a:r>
            <a:r>
              <a:rPr lang="en-US" sz="2200">
                <a:solidFill>
                  <a:srgbClr val="C00000"/>
                </a:solidFill>
              </a:rPr>
              <a:t>maintainable</a:t>
            </a:r>
            <a:r>
              <a:rPr lang="en-US" sz="2200"/>
              <a:t>, given the emphasis in the development process of minimizing formal documentation? </a:t>
            </a:r>
            <a:endParaRPr/>
          </a:p>
          <a:p>
            <a:pPr indent="-285750" lvl="1" marL="742950" rtl="0" algn="just">
              <a:lnSpc>
                <a:spcPct val="100000"/>
              </a:lnSpc>
              <a:spcBef>
                <a:spcPts val="440"/>
              </a:spcBef>
              <a:spcAft>
                <a:spcPts val="0"/>
              </a:spcAft>
              <a:buClr>
                <a:schemeClr val="dk1"/>
              </a:buClr>
              <a:buSzPts val="2200"/>
              <a:buFont typeface="Courier New"/>
              <a:buChar char="o"/>
            </a:pPr>
            <a:r>
              <a:rPr lang="en-US" sz="2200"/>
              <a:t>Can agile methods be </a:t>
            </a:r>
            <a:r>
              <a:rPr lang="en-US" sz="2200">
                <a:solidFill>
                  <a:srgbClr val="C00000"/>
                </a:solidFill>
              </a:rPr>
              <a:t>used effectively for evolving a system </a:t>
            </a:r>
            <a:r>
              <a:rPr lang="en-US" sz="2200"/>
              <a:t>in response to customer change requests? </a:t>
            </a:r>
            <a:endParaRPr/>
          </a:p>
          <a:p>
            <a:pPr indent="-342900" lvl="0" marL="342900" rtl="0" algn="just">
              <a:lnSpc>
                <a:spcPct val="100000"/>
              </a:lnSpc>
              <a:spcBef>
                <a:spcPts val="480"/>
              </a:spcBef>
              <a:spcAft>
                <a:spcPts val="0"/>
              </a:spcAft>
              <a:buClr>
                <a:schemeClr val="dk1"/>
              </a:buClr>
              <a:buSzPts val="2400"/>
              <a:buChar char="•"/>
            </a:pPr>
            <a:r>
              <a:rPr lang="en-US" sz="2400"/>
              <a:t>Problems may arise if original development team cannot be maintained. </a:t>
            </a:r>
            <a:endParaRPr/>
          </a:p>
          <a:p>
            <a:pPr indent="-190500" lvl="0" marL="342900" rtl="0" algn="l">
              <a:lnSpc>
                <a:spcPct val="100000"/>
              </a:lnSpc>
              <a:spcBef>
                <a:spcPts val="480"/>
              </a:spcBef>
              <a:spcAft>
                <a:spcPts val="0"/>
              </a:spcAft>
              <a:buClr>
                <a:schemeClr val="dk1"/>
              </a:buClr>
              <a:buSzPts val="2400"/>
              <a:buNone/>
            </a:pPr>
            <a:r>
              <a:t/>
            </a:r>
            <a:endParaRPr sz="2400"/>
          </a:p>
        </p:txBody>
      </p:sp>
      <p:sp>
        <p:nvSpPr>
          <p:cNvPr id="695" name="Google Shape;695;p56"/>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696" name="Google Shape;696;p56"/>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97" name="Google Shape;697;p56"/>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Maintenance</a:t>
            </a:r>
            <a:endParaRPr/>
          </a:p>
        </p:txBody>
      </p:sp>
      <p:sp>
        <p:nvSpPr>
          <p:cNvPr id="703" name="Google Shape;703;p57"/>
          <p:cNvSpPr txBox="1"/>
          <p:nvPr>
            <p:ph idx="1" type="body"/>
          </p:nvPr>
        </p:nvSpPr>
        <p:spPr>
          <a:xfrm>
            <a:off x="457200" y="1600200"/>
            <a:ext cx="83058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Key </a:t>
            </a:r>
            <a:r>
              <a:rPr lang="en-US">
                <a:solidFill>
                  <a:srgbClr val="C00000"/>
                </a:solidFill>
              </a:rPr>
              <a:t>problems</a:t>
            </a:r>
            <a:r>
              <a:rPr lang="en-US"/>
              <a:t> are: </a:t>
            </a:r>
            <a:endParaRPr/>
          </a:p>
          <a:p>
            <a:pPr indent="-285750" lvl="1" marL="742950" rtl="0" algn="l">
              <a:lnSpc>
                <a:spcPct val="100000"/>
              </a:lnSpc>
              <a:spcBef>
                <a:spcPts val="518"/>
              </a:spcBef>
              <a:spcAft>
                <a:spcPts val="0"/>
              </a:spcAft>
              <a:buClr>
                <a:schemeClr val="dk1"/>
              </a:buClr>
              <a:buSzPct val="100000"/>
              <a:buFont typeface="Courier New"/>
              <a:buChar char="o"/>
            </a:pPr>
            <a:r>
              <a:rPr lang="en-US"/>
              <a:t>Lack of product documentation</a:t>
            </a:r>
            <a:endParaRPr/>
          </a:p>
          <a:p>
            <a:pPr indent="-285750" lvl="1" marL="742950" rtl="0" algn="l">
              <a:lnSpc>
                <a:spcPct val="100000"/>
              </a:lnSpc>
              <a:spcBef>
                <a:spcPts val="518"/>
              </a:spcBef>
              <a:spcAft>
                <a:spcPts val="0"/>
              </a:spcAft>
              <a:buClr>
                <a:schemeClr val="dk1"/>
              </a:buClr>
              <a:buSzPct val="100000"/>
              <a:buFont typeface="Courier New"/>
              <a:buChar char="o"/>
            </a:pPr>
            <a:r>
              <a:rPr lang="en-US"/>
              <a:t>Keeping customers involved in the development process </a:t>
            </a:r>
            <a:endParaRPr>
              <a:latin typeface="Noto Sans Symbols"/>
              <a:ea typeface="Noto Sans Symbols"/>
              <a:cs typeface="Noto Sans Symbols"/>
              <a:sym typeface="Noto Sans Symbols"/>
            </a:endParaRPr>
          </a:p>
          <a:p>
            <a:pPr indent="-285750" lvl="1" marL="742950" rtl="0" algn="l">
              <a:lnSpc>
                <a:spcPct val="100000"/>
              </a:lnSpc>
              <a:spcBef>
                <a:spcPts val="518"/>
              </a:spcBef>
              <a:spcAft>
                <a:spcPts val="0"/>
              </a:spcAft>
              <a:buClr>
                <a:schemeClr val="dk1"/>
              </a:buClr>
              <a:buSzPct val="100000"/>
              <a:buFont typeface="Courier New"/>
              <a:buChar char="o"/>
            </a:pPr>
            <a:r>
              <a:rPr lang="en-US"/>
              <a:t>Maintaining the continuity of the development team </a:t>
            </a:r>
            <a:endParaRPr/>
          </a:p>
          <a:p>
            <a:pPr indent="-342900" lvl="0" marL="342900" rtl="0" algn="l">
              <a:lnSpc>
                <a:spcPct val="100000"/>
              </a:lnSpc>
              <a:spcBef>
                <a:spcPts val="592"/>
              </a:spcBef>
              <a:spcAft>
                <a:spcPts val="0"/>
              </a:spcAft>
              <a:buClr>
                <a:schemeClr val="dk1"/>
              </a:buClr>
              <a:buSzPct val="100000"/>
              <a:buChar char="•"/>
            </a:pPr>
            <a:r>
              <a:rPr lang="en-US"/>
              <a:t>Agile development </a:t>
            </a:r>
            <a:r>
              <a:rPr lang="en-US">
                <a:solidFill>
                  <a:srgbClr val="C00000"/>
                </a:solidFill>
              </a:rPr>
              <a:t>relies on the development team</a:t>
            </a:r>
            <a:r>
              <a:rPr lang="en-US"/>
              <a:t> knowing and understanding what has to be done</a:t>
            </a:r>
            <a:endParaRPr/>
          </a:p>
          <a:p>
            <a:pPr indent="-342900" lvl="0" marL="342900" rtl="0" algn="l">
              <a:lnSpc>
                <a:spcPct val="100000"/>
              </a:lnSpc>
              <a:spcBef>
                <a:spcPts val="592"/>
              </a:spcBef>
              <a:spcAft>
                <a:spcPts val="0"/>
              </a:spcAft>
              <a:buClr>
                <a:schemeClr val="dk1"/>
              </a:buClr>
              <a:buSzPct val="100000"/>
              <a:buChar char="•"/>
            </a:pPr>
            <a:r>
              <a:rPr lang="en-US"/>
              <a:t>For </a:t>
            </a:r>
            <a:r>
              <a:rPr lang="en-US">
                <a:solidFill>
                  <a:srgbClr val="C00000"/>
                </a:solidFill>
              </a:rPr>
              <a:t>long-lifetime systems</a:t>
            </a:r>
            <a:r>
              <a:rPr lang="en-US"/>
              <a:t>, this is a real problem as the original developers will not always work on the system</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704" name="Google Shape;704;p57"/>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705" name="Google Shape;705;p57"/>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06" name="Google Shape;706;p57"/>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a:t>Rapid Software Development</a:t>
            </a:r>
            <a:endParaRPr/>
          </a:p>
        </p:txBody>
      </p:sp>
      <p:sp>
        <p:nvSpPr>
          <p:cNvPr id="138" name="Google Shape;138;p6"/>
          <p:cNvSpPr txBox="1"/>
          <p:nvPr>
            <p:ph idx="1" type="body"/>
          </p:nvPr>
        </p:nvSpPr>
        <p:spPr>
          <a:xfrm>
            <a:off x="457200" y="1752600"/>
            <a:ext cx="8077200" cy="4373563"/>
          </a:xfrm>
          <a:prstGeom prst="rect">
            <a:avLst/>
          </a:prstGeom>
          <a:noFill/>
          <a:ln>
            <a:noFill/>
          </a:ln>
        </p:spPr>
        <p:txBody>
          <a:bodyPr anchorCtr="0" anchor="t" bIns="45700" lIns="91425" spcFirstLastPara="1" rIns="91425" wrap="square" tIns="45700">
            <a:normAutofit fontScale="25000" lnSpcReduction="20000"/>
          </a:bodyPr>
          <a:lstStyle/>
          <a:p>
            <a:pPr indent="-342900" lvl="0" marL="342900" rtl="0" algn="l">
              <a:lnSpc>
                <a:spcPct val="100000"/>
              </a:lnSpc>
              <a:spcBef>
                <a:spcPts val="0"/>
              </a:spcBef>
              <a:spcAft>
                <a:spcPts val="0"/>
              </a:spcAft>
              <a:buClr>
                <a:srgbClr val="C00000"/>
              </a:buClr>
              <a:buSzPct val="100000"/>
              <a:buChar char="•"/>
            </a:pPr>
            <a:r>
              <a:rPr lang="en-US" sz="11200">
                <a:solidFill>
                  <a:srgbClr val="C00000"/>
                </a:solidFill>
              </a:rPr>
              <a:t>Rapid development and delivery</a:t>
            </a:r>
            <a:r>
              <a:rPr lang="en-US" sz="11200">
                <a:solidFill>
                  <a:srgbClr val="FF0000"/>
                </a:solidFill>
              </a:rPr>
              <a:t> </a:t>
            </a:r>
            <a:r>
              <a:rPr lang="en-US" sz="11200"/>
              <a:t>is now often the most important requirement for software systems: </a:t>
            </a:r>
            <a:endParaRPr/>
          </a:p>
          <a:p>
            <a:pPr indent="-285750" lvl="1" marL="742950" rtl="0" algn="l">
              <a:lnSpc>
                <a:spcPct val="100000"/>
              </a:lnSpc>
              <a:spcBef>
                <a:spcPts val="560"/>
              </a:spcBef>
              <a:spcAft>
                <a:spcPts val="0"/>
              </a:spcAft>
              <a:buClr>
                <a:schemeClr val="dk1"/>
              </a:buClr>
              <a:buSzPct val="100000"/>
              <a:buChar char="–"/>
            </a:pPr>
            <a:r>
              <a:rPr lang="en-US" sz="11200"/>
              <a:t>Businesses operate in a fast-changing requirement and it is practically impossible to produce a set of stable software requirements</a:t>
            </a:r>
            <a:endParaRPr/>
          </a:p>
          <a:p>
            <a:pPr indent="-285750" lvl="1" marL="742950" rtl="0" algn="l">
              <a:lnSpc>
                <a:spcPct val="100000"/>
              </a:lnSpc>
              <a:spcBef>
                <a:spcPts val="560"/>
              </a:spcBef>
              <a:spcAft>
                <a:spcPts val="0"/>
              </a:spcAft>
              <a:buClr>
                <a:schemeClr val="dk1"/>
              </a:buClr>
              <a:buSzPct val="100000"/>
              <a:buChar char="–"/>
            </a:pPr>
            <a:r>
              <a:rPr lang="en-US" sz="11200"/>
              <a:t>Software has to evolve quickly to reflect  changing business needs </a:t>
            </a:r>
            <a:endParaRPr/>
          </a:p>
          <a:p>
            <a:pPr indent="-342900" lvl="0" marL="342900" rtl="0" algn="l">
              <a:lnSpc>
                <a:spcPct val="100000"/>
              </a:lnSpc>
              <a:spcBef>
                <a:spcPts val="560"/>
              </a:spcBef>
              <a:spcAft>
                <a:spcPts val="0"/>
              </a:spcAft>
              <a:buClr>
                <a:srgbClr val="C00000"/>
              </a:buClr>
              <a:buSzPct val="100000"/>
              <a:buChar char="•"/>
            </a:pPr>
            <a:r>
              <a:rPr lang="en-US" sz="11200">
                <a:solidFill>
                  <a:srgbClr val="C00000"/>
                </a:solidFill>
              </a:rPr>
              <a:t>Plan-driven development </a:t>
            </a:r>
            <a:r>
              <a:rPr lang="en-US" sz="11200"/>
              <a:t>is essential for some types of system but does not meet these business needs </a:t>
            </a:r>
            <a:endParaRPr/>
          </a:p>
          <a:p>
            <a:pPr indent="-342900" lvl="0" marL="342900" rtl="0" algn="l">
              <a:lnSpc>
                <a:spcPct val="100000"/>
              </a:lnSpc>
              <a:spcBef>
                <a:spcPts val="560"/>
              </a:spcBef>
              <a:spcAft>
                <a:spcPts val="0"/>
              </a:spcAft>
              <a:buClr>
                <a:srgbClr val="C00000"/>
              </a:buClr>
              <a:buSzPct val="100000"/>
              <a:buChar char="•"/>
            </a:pPr>
            <a:r>
              <a:rPr lang="en-US" sz="11200">
                <a:solidFill>
                  <a:srgbClr val="C00000"/>
                </a:solidFill>
              </a:rPr>
              <a:t>Agile development</a:t>
            </a:r>
            <a:r>
              <a:rPr lang="en-US" sz="11200">
                <a:solidFill>
                  <a:srgbClr val="FF0000"/>
                </a:solidFill>
              </a:rPr>
              <a:t> </a:t>
            </a:r>
            <a:r>
              <a:rPr lang="en-US" sz="11200"/>
              <a:t>methods emerged in the late 1990s whose aim was to radically reduce the delivery time for working software systems </a:t>
            </a:r>
            <a:endParaRPr/>
          </a:p>
          <a:p>
            <a:pPr indent="0" lvl="0" marL="0" rtl="0" algn="l">
              <a:lnSpc>
                <a:spcPct val="100000"/>
              </a:lnSpc>
              <a:spcBef>
                <a:spcPts val="160"/>
              </a:spcBef>
              <a:spcAft>
                <a:spcPts val="0"/>
              </a:spcAft>
              <a:buClr>
                <a:schemeClr val="dk1"/>
              </a:buClr>
              <a:buSzPct val="100000"/>
              <a:buNone/>
            </a:pPr>
            <a:r>
              <a:t/>
            </a:r>
            <a:endParaRPr/>
          </a:p>
          <a:p>
            <a:pPr indent="0" lvl="0" marL="0" rtl="0" algn="l">
              <a:lnSpc>
                <a:spcPct val="100000"/>
              </a:lnSpc>
              <a:spcBef>
                <a:spcPts val="160"/>
              </a:spcBef>
              <a:spcAft>
                <a:spcPts val="0"/>
              </a:spcAft>
              <a:buClr>
                <a:schemeClr val="dk1"/>
              </a:buClr>
              <a:buSzPct val="100000"/>
              <a:buNone/>
            </a:pPr>
            <a:r>
              <a:rPr lang="en-US"/>
              <a:t>	</a:t>
            </a:r>
            <a:endParaRPr/>
          </a:p>
          <a:p>
            <a:pPr indent="0" lvl="0" marL="0" rtl="0" algn="l">
              <a:lnSpc>
                <a:spcPct val="100000"/>
              </a:lnSpc>
              <a:spcBef>
                <a:spcPts val="160"/>
              </a:spcBef>
              <a:spcAft>
                <a:spcPts val="0"/>
              </a:spcAft>
              <a:buClr>
                <a:schemeClr val="dk1"/>
              </a:buClr>
              <a:buSzPct val="100000"/>
              <a:buNone/>
            </a:pPr>
            <a:r>
              <a:t/>
            </a:r>
            <a:endParaRPr/>
          </a:p>
          <a:p>
            <a:pPr indent="0" lvl="1" marL="400050" rtl="0" algn="l">
              <a:lnSpc>
                <a:spcPct val="100000"/>
              </a:lnSpc>
              <a:spcBef>
                <a:spcPts val="140"/>
              </a:spcBef>
              <a:spcAft>
                <a:spcPts val="0"/>
              </a:spcAft>
              <a:buClr>
                <a:schemeClr val="dk1"/>
              </a:buClr>
              <a:buSzPct val="100000"/>
              <a:buNone/>
            </a:pPr>
            <a:r>
              <a:rPr lang="en-US">
                <a:latin typeface="Noto Sans Symbols"/>
                <a:ea typeface="Noto Sans Symbols"/>
                <a:cs typeface="Noto Sans Symbols"/>
                <a:sym typeface="Noto Sans Symbols"/>
              </a:rPr>
              <a:t>	</a:t>
            </a:r>
            <a:endParaRPr/>
          </a:p>
        </p:txBody>
      </p:sp>
      <p:sp>
        <p:nvSpPr>
          <p:cNvPr id="139" name="Google Shape;139;p6"/>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140" name="Google Shape;140;p6"/>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1" name="Google Shape;141;p6"/>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and Plan-Based Factors</a:t>
            </a:r>
            <a:endParaRPr/>
          </a:p>
        </p:txBody>
      </p:sp>
      <p:pic>
        <p:nvPicPr>
          <p:cNvPr descr="Screen Shot 2018-02-24 at 10.15.59 PM.png" id="712" name="Google Shape;712;p58"/>
          <p:cNvPicPr preferRelativeResize="0"/>
          <p:nvPr/>
        </p:nvPicPr>
        <p:blipFill rotWithShape="1">
          <a:blip r:embed="rId3">
            <a:alphaModFix/>
          </a:blip>
          <a:srcRect b="0" l="0" r="0" t="0"/>
          <a:stretch/>
        </p:blipFill>
        <p:spPr>
          <a:xfrm>
            <a:off x="304800" y="1981200"/>
            <a:ext cx="8534400" cy="3712832"/>
          </a:xfrm>
          <a:prstGeom prst="rect">
            <a:avLst/>
          </a:prstGeom>
          <a:noFill/>
          <a:ln>
            <a:noFill/>
          </a:ln>
        </p:spPr>
      </p:pic>
      <p:sp>
        <p:nvSpPr>
          <p:cNvPr id="713" name="Google Shape;713;p58"/>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714" name="Google Shape;714;p58"/>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15" name="Google Shape;715;p58"/>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and Waterfall: AgiFall</a:t>
            </a:r>
            <a:endParaRPr/>
          </a:p>
        </p:txBody>
      </p:sp>
      <p:sp>
        <p:nvSpPr>
          <p:cNvPr id="721" name="Google Shape;721;p59"/>
          <p:cNvSpPr txBox="1"/>
          <p:nvPr>
            <p:ph idx="1" type="body"/>
          </p:nvPr>
        </p:nvSpPr>
        <p:spPr>
          <a:xfrm>
            <a:off x="457200" y="1439678"/>
            <a:ext cx="8229600" cy="468648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sz="2800"/>
              <a:t>How to make Agile and Waterfall work together?</a:t>
            </a:r>
            <a:endParaRPr sz="2800"/>
          </a:p>
        </p:txBody>
      </p:sp>
      <p:pic>
        <p:nvPicPr>
          <p:cNvPr id="722" name="Google Shape;722;p59"/>
          <p:cNvPicPr preferRelativeResize="0"/>
          <p:nvPr/>
        </p:nvPicPr>
        <p:blipFill rotWithShape="1">
          <a:blip r:embed="rId3">
            <a:alphaModFix/>
          </a:blip>
          <a:srcRect b="0" l="0" r="0" t="0"/>
          <a:stretch/>
        </p:blipFill>
        <p:spPr>
          <a:xfrm>
            <a:off x="1371600" y="2016480"/>
            <a:ext cx="6371771" cy="4191791"/>
          </a:xfrm>
          <a:prstGeom prst="rect">
            <a:avLst/>
          </a:prstGeom>
          <a:noFill/>
          <a:ln>
            <a:noFill/>
          </a:ln>
        </p:spPr>
      </p:pic>
      <p:sp>
        <p:nvSpPr>
          <p:cNvPr id="723" name="Google Shape;723;p59"/>
          <p:cNvSpPr/>
          <p:nvPr/>
        </p:nvSpPr>
        <p:spPr>
          <a:xfrm>
            <a:off x="609600" y="6216822"/>
            <a:ext cx="9144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Source: https://www.itforbusiness.org/content/uploads/2016/01/Reconcile-Waterfall-and-Agile-for-Long-Term-Best-Results.pdf</a:t>
            </a:r>
            <a:endParaRPr b="0" i="0" sz="1400" u="none" cap="none" strike="noStrike">
              <a:solidFill>
                <a:srgbClr val="000000"/>
              </a:solidFill>
              <a:latin typeface="Arial"/>
              <a:ea typeface="Arial"/>
              <a:cs typeface="Arial"/>
              <a:sym typeface="Arial"/>
            </a:endParaRPr>
          </a:p>
        </p:txBody>
      </p:sp>
      <p:sp>
        <p:nvSpPr>
          <p:cNvPr id="724" name="Google Shape;724;p59"/>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725" name="Google Shape;725;p59"/>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26" name="Google Shape;726;p59"/>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Agile-Waterfall Hybrid</a:t>
            </a:r>
            <a:endParaRPr/>
          </a:p>
        </p:txBody>
      </p:sp>
      <p:pic>
        <p:nvPicPr>
          <p:cNvPr descr="Collaborative (Hybrid) Model" id="732" name="Google Shape;732;p60"/>
          <p:cNvPicPr preferRelativeResize="0"/>
          <p:nvPr>
            <p:ph idx="1" type="body"/>
          </p:nvPr>
        </p:nvPicPr>
        <p:blipFill rotWithShape="1">
          <a:blip r:embed="rId3">
            <a:alphaModFix/>
          </a:blip>
          <a:srcRect b="0" l="0" r="0" t="0"/>
          <a:stretch/>
        </p:blipFill>
        <p:spPr>
          <a:xfrm>
            <a:off x="1450485" y="1600200"/>
            <a:ext cx="6243029" cy="4525963"/>
          </a:xfrm>
          <a:prstGeom prst="rect">
            <a:avLst/>
          </a:prstGeom>
          <a:noFill/>
          <a:ln>
            <a:noFill/>
          </a:ln>
        </p:spPr>
      </p:pic>
      <p:sp>
        <p:nvSpPr>
          <p:cNvPr id="733" name="Google Shape;733;p60"/>
          <p:cNvSpPr txBox="1"/>
          <p:nvPr/>
        </p:nvSpPr>
        <p:spPr>
          <a:xfrm>
            <a:off x="2106405" y="6129124"/>
            <a:ext cx="444679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Source: http://www.softwaretestinghelp.com</a:t>
            </a:r>
            <a:endParaRPr b="0" i="0" sz="1400" u="none" cap="none" strike="noStrike">
              <a:solidFill>
                <a:srgbClr val="000000"/>
              </a:solidFill>
              <a:latin typeface="Arial"/>
              <a:ea typeface="Arial"/>
              <a:cs typeface="Arial"/>
              <a:sym typeface="Arial"/>
            </a:endParaRPr>
          </a:p>
        </p:txBody>
      </p:sp>
      <p:sp>
        <p:nvSpPr>
          <p:cNvPr id="734" name="Google Shape;734;p60"/>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735" name="Google Shape;735;p60"/>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36" name="Google Shape;736;p60"/>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209beac97ed_0_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DSDM</a:t>
            </a:r>
            <a:endParaRPr/>
          </a:p>
        </p:txBody>
      </p:sp>
      <p:sp>
        <p:nvSpPr>
          <p:cNvPr id="742" name="Google Shape;742;g209beac97ed_0_60"/>
          <p:cNvSpPr txBox="1"/>
          <p:nvPr>
            <p:ph idx="1" type="body"/>
          </p:nvPr>
        </p:nvSpPr>
        <p:spPr>
          <a:xfrm>
            <a:off x="181625" y="1569850"/>
            <a:ext cx="8772900" cy="4771800"/>
          </a:xfrm>
          <a:prstGeom prst="rect">
            <a:avLst/>
          </a:prstGeom>
          <a:noFill/>
          <a:ln>
            <a:noFill/>
          </a:ln>
        </p:spPr>
        <p:txBody>
          <a:bodyPr anchorCtr="0" anchor="t" bIns="45700" lIns="91425" spcFirstLastPara="1" rIns="91425" wrap="square" tIns="45700">
            <a:noAutofit/>
          </a:bodyPr>
          <a:lstStyle/>
          <a:p>
            <a:pPr indent="-330200" lvl="0" marL="342900" rtl="0" algn="l">
              <a:lnSpc>
                <a:spcPct val="115000"/>
              </a:lnSpc>
              <a:spcBef>
                <a:spcPts val="1200"/>
              </a:spcBef>
              <a:spcAft>
                <a:spcPts val="0"/>
              </a:spcAft>
              <a:buSzPts val="1600"/>
              <a:buFont typeface="Calibri"/>
              <a:buChar char="•"/>
            </a:pPr>
            <a:r>
              <a:rPr b="1" lang="en-US" sz="1600"/>
              <a:t>DSDM </a:t>
            </a:r>
            <a:r>
              <a:rPr lang="en-US" sz="1600"/>
              <a:t>(Dynamic Systems Development Method) which is specifically designed for large and complex software development projects. </a:t>
            </a:r>
            <a:endParaRPr sz="1600"/>
          </a:p>
          <a:p>
            <a:pPr indent="-330200" lvl="0" marL="342900" rtl="0" algn="l">
              <a:lnSpc>
                <a:spcPct val="115000"/>
              </a:lnSpc>
              <a:spcBef>
                <a:spcPts val="0"/>
              </a:spcBef>
              <a:spcAft>
                <a:spcPts val="0"/>
              </a:spcAft>
              <a:buSzPts val="1600"/>
              <a:buChar char="•"/>
            </a:pPr>
            <a:r>
              <a:rPr lang="en-US" sz="1600"/>
              <a:t>Here are some ways in which DSDM is suitable for large system development:</a:t>
            </a:r>
            <a:endParaRPr sz="1600"/>
          </a:p>
          <a:p>
            <a:pPr indent="-273050" lvl="1" marL="742950" rtl="0" algn="l">
              <a:lnSpc>
                <a:spcPct val="115000"/>
              </a:lnSpc>
              <a:spcBef>
                <a:spcPts val="0"/>
              </a:spcBef>
              <a:spcAft>
                <a:spcPts val="0"/>
              </a:spcAft>
              <a:buSzPts val="1600"/>
              <a:buFont typeface="Calibri"/>
              <a:buChar char="o"/>
            </a:pPr>
            <a:r>
              <a:rPr b="1" lang="en-US" sz="1600"/>
              <a:t>Incremental development:</a:t>
            </a:r>
            <a:r>
              <a:rPr lang="en-US" sz="1600"/>
              <a:t> emphasizes incremental development, which means that the project is broken down into smaller, manageable chunks that are developed and tested in iterations</a:t>
            </a:r>
            <a:endParaRPr sz="1600"/>
          </a:p>
          <a:p>
            <a:pPr indent="-273050" lvl="1" marL="742950" rtl="0" algn="l">
              <a:lnSpc>
                <a:spcPct val="115000"/>
              </a:lnSpc>
              <a:spcBef>
                <a:spcPts val="0"/>
              </a:spcBef>
              <a:spcAft>
                <a:spcPts val="0"/>
              </a:spcAft>
              <a:buSzPts val="1600"/>
              <a:buFont typeface="Calibri"/>
              <a:buChar char="o"/>
            </a:pPr>
            <a:r>
              <a:rPr b="1" lang="en-US" sz="1600"/>
              <a:t>Timeboxing:</a:t>
            </a:r>
            <a:r>
              <a:rPr lang="en-US" sz="1600"/>
              <a:t> uses timeboxing to manage the project schedule. It involves setting fixed deadlines for each iteration, which helps to ensure that the project stays on track and that deliverables are produced on time.</a:t>
            </a:r>
            <a:endParaRPr sz="1600"/>
          </a:p>
          <a:p>
            <a:pPr indent="-273050" lvl="1" marL="742950" rtl="0" algn="l">
              <a:lnSpc>
                <a:spcPct val="115000"/>
              </a:lnSpc>
              <a:spcBef>
                <a:spcPts val="0"/>
              </a:spcBef>
              <a:spcAft>
                <a:spcPts val="0"/>
              </a:spcAft>
              <a:buSzPts val="1600"/>
              <a:buFont typeface="Calibri"/>
              <a:buChar char="o"/>
            </a:pPr>
            <a:r>
              <a:rPr b="1" lang="en-US" sz="1600"/>
              <a:t>Emphasis on collaboration:</a:t>
            </a:r>
            <a:r>
              <a:rPr lang="en-US" sz="1600"/>
              <a:t> emphasizes collaboration between stakeholders, including the development team, the project sponsor, and end-users to ensure that the requirements are well-understood and meets the needs of the stakeholders.</a:t>
            </a:r>
            <a:endParaRPr sz="1600"/>
          </a:p>
          <a:p>
            <a:pPr indent="-273050" lvl="1" marL="742950" rtl="0" algn="l">
              <a:lnSpc>
                <a:spcPct val="115000"/>
              </a:lnSpc>
              <a:spcBef>
                <a:spcPts val="0"/>
              </a:spcBef>
              <a:spcAft>
                <a:spcPts val="0"/>
              </a:spcAft>
              <a:buSzPts val="1600"/>
              <a:buFont typeface="Calibri"/>
              <a:buChar char="o"/>
            </a:pPr>
            <a:r>
              <a:rPr b="1" lang="en-US" sz="1600"/>
              <a:t>Flexible approach:</a:t>
            </a:r>
            <a:r>
              <a:rPr lang="en-US" sz="1600"/>
              <a:t> flexible and can be tailored to the specific needs of the project. This is important in large system development, where the requirements and scope can change rapidly</a:t>
            </a:r>
            <a:endParaRPr sz="1600"/>
          </a:p>
          <a:p>
            <a:pPr indent="-273050" lvl="1" marL="742950" rtl="0" algn="l">
              <a:lnSpc>
                <a:spcPct val="115000"/>
              </a:lnSpc>
              <a:spcBef>
                <a:spcPts val="0"/>
              </a:spcBef>
              <a:spcAft>
                <a:spcPts val="0"/>
              </a:spcAft>
              <a:buSzPts val="1600"/>
              <a:buFont typeface="Calibri"/>
              <a:buChar char="o"/>
            </a:pPr>
            <a:r>
              <a:rPr b="1" lang="en-US" sz="1600"/>
              <a:t>Focus on quality:</a:t>
            </a:r>
            <a:r>
              <a:rPr lang="en-US" sz="1600"/>
              <a:t> emphasizes the importance of quality throughout the development process to ensure that the product meets the required quality standards</a:t>
            </a:r>
            <a:endParaRPr sz="1600"/>
          </a:p>
        </p:txBody>
      </p:sp>
      <p:sp>
        <p:nvSpPr>
          <p:cNvPr id="743" name="Google Shape;743;g209beac97ed_0_60"/>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744" name="Google Shape;744;g209beac97ed_0_60"/>
          <p:cNvSpPr txBox="1"/>
          <p:nvPr>
            <p:ph idx="12" type="sldNum"/>
          </p:nvPr>
        </p:nvSpPr>
        <p:spPr>
          <a:xfrm>
            <a:off x="6553200" y="659839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45" name="Google Shape;745;g209beac97ed_0_60"/>
          <p:cNvSpPr txBox="1"/>
          <p:nvPr>
            <p:ph idx="10" type="dt"/>
          </p:nvPr>
        </p:nvSpPr>
        <p:spPr>
          <a:xfrm>
            <a:off x="457200" y="6598396"/>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209beac97ed_0_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DSDM</a:t>
            </a:r>
            <a:endParaRPr/>
          </a:p>
        </p:txBody>
      </p:sp>
      <p:sp>
        <p:nvSpPr>
          <p:cNvPr id="751" name="Google Shape;751;g209beac97ed_0_76"/>
          <p:cNvSpPr txBox="1"/>
          <p:nvPr/>
        </p:nvSpPr>
        <p:spPr>
          <a:xfrm>
            <a:off x="2106405" y="6129124"/>
            <a:ext cx="4446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Source: http://www.softwaretestinghelp.com</a:t>
            </a:r>
            <a:endParaRPr b="0" i="0" sz="1400" u="none" cap="none" strike="noStrike">
              <a:solidFill>
                <a:srgbClr val="000000"/>
              </a:solidFill>
              <a:latin typeface="Arial"/>
              <a:ea typeface="Arial"/>
              <a:cs typeface="Arial"/>
              <a:sym typeface="Arial"/>
            </a:endParaRPr>
          </a:p>
        </p:txBody>
      </p:sp>
      <p:sp>
        <p:nvSpPr>
          <p:cNvPr id="752" name="Google Shape;752;g209beac97ed_0_76"/>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753" name="Google Shape;753;g209beac97ed_0_76"/>
          <p:cNvSpPr txBox="1"/>
          <p:nvPr>
            <p:ph idx="12" type="sldNum"/>
          </p:nvPr>
        </p:nvSpPr>
        <p:spPr>
          <a:xfrm>
            <a:off x="6553200" y="659839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54" name="Google Shape;754;g209beac97ed_0_76"/>
          <p:cNvSpPr txBox="1"/>
          <p:nvPr>
            <p:ph idx="10" type="dt"/>
          </p:nvPr>
        </p:nvSpPr>
        <p:spPr>
          <a:xfrm>
            <a:off x="457200" y="6598396"/>
            <a:ext cx="2133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pic>
        <p:nvPicPr>
          <p:cNvPr id="755" name="Google Shape;755;g209beac97ed_0_76"/>
          <p:cNvPicPr preferRelativeResize="0"/>
          <p:nvPr/>
        </p:nvPicPr>
        <p:blipFill>
          <a:blip r:embed="rId3">
            <a:alphaModFix/>
          </a:blip>
          <a:stretch>
            <a:fillRect/>
          </a:stretch>
        </p:blipFill>
        <p:spPr>
          <a:xfrm>
            <a:off x="1522450" y="1622463"/>
            <a:ext cx="5705085" cy="440668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Key points</a:t>
            </a:r>
            <a:endParaRPr/>
          </a:p>
        </p:txBody>
      </p:sp>
      <p:sp>
        <p:nvSpPr>
          <p:cNvPr id="761" name="Google Shape;761;p61"/>
          <p:cNvSpPr txBox="1"/>
          <p:nvPr>
            <p:ph idx="1" type="body"/>
          </p:nvPr>
        </p:nvSpPr>
        <p:spPr>
          <a:xfrm>
            <a:off x="457200" y="1600200"/>
            <a:ext cx="80772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just">
              <a:lnSpc>
                <a:spcPct val="100000"/>
              </a:lnSpc>
              <a:spcBef>
                <a:spcPts val="0"/>
              </a:spcBef>
              <a:spcAft>
                <a:spcPts val="0"/>
              </a:spcAft>
              <a:buClr>
                <a:schemeClr val="dk1"/>
              </a:buClr>
              <a:buSzPct val="100000"/>
              <a:buChar char="•"/>
            </a:pPr>
            <a:r>
              <a:rPr lang="en-US"/>
              <a:t>Agile methods are </a:t>
            </a:r>
            <a:r>
              <a:rPr lang="en-US">
                <a:solidFill>
                  <a:srgbClr val="C00000"/>
                </a:solidFill>
              </a:rPr>
              <a:t>incremental development </a:t>
            </a:r>
            <a:r>
              <a:rPr lang="en-US"/>
              <a:t>methods that focus on rapid software development, </a:t>
            </a:r>
            <a:r>
              <a:rPr lang="en-US">
                <a:solidFill>
                  <a:srgbClr val="C00000"/>
                </a:solidFill>
              </a:rPr>
              <a:t>frequent releases </a:t>
            </a:r>
            <a:r>
              <a:rPr lang="en-US"/>
              <a:t>of the software, </a:t>
            </a:r>
            <a:r>
              <a:rPr lang="en-US">
                <a:solidFill>
                  <a:srgbClr val="C00000"/>
                </a:solidFill>
              </a:rPr>
              <a:t>reducing process overheads </a:t>
            </a:r>
            <a:r>
              <a:rPr lang="en-US"/>
              <a:t>by minimizing documentation and producing high-quality code </a:t>
            </a:r>
            <a:endParaRPr/>
          </a:p>
          <a:p>
            <a:pPr indent="-342900" lvl="0" marL="342900" rtl="0" algn="just">
              <a:lnSpc>
                <a:spcPct val="100000"/>
              </a:lnSpc>
              <a:spcBef>
                <a:spcPts val="592"/>
              </a:spcBef>
              <a:spcAft>
                <a:spcPts val="0"/>
              </a:spcAft>
              <a:buClr>
                <a:schemeClr val="dk1"/>
              </a:buClr>
              <a:buSzPct val="100000"/>
              <a:buChar char="•"/>
            </a:pPr>
            <a:r>
              <a:rPr lang="en-US"/>
              <a:t>Agile development </a:t>
            </a:r>
            <a:r>
              <a:rPr lang="en-US">
                <a:solidFill>
                  <a:srgbClr val="C00000"/>
                </a:solidFill>
              </a:rPr>
              <a:t>practices</a:t>
            </a:r>
            <a:r>
              <a:rPr lang="en-US"/>
              <a:t> include: </a:t>
            </a:r>
            <a:endParaRPr/>
          </a:p>
          <a:p>
            <a:pPr indent="-285750" lvl="1" marL="742950" rtl="0" algn="just">
              <a:lnSpc>
                <a:spcPct val="100000"/>
              </a:lnSpc>
              <a:spcBef>
                <a:spcPts val="518"/>
              </a:spcBef>
              <a:spcAft>
                <a:spcPts val="0"/>
              </a:spcAft>
              <a:buClr>
                <a:schemeClr val="dk1"/>
              </a:buClr>
              <a:buSzPct val="100000"/>
              <a:buFont typeface="Courier New"/>
              <a:buChar char="o"/>
            </a:pPr>
            <a:r>
              <a:rPr lang="en-US"/>
              <a:t>User stories for system specification </a:t>
            </a:r>
            <a:endParaRPr/>
          </a:p>
          <a:p>
            <a:pPr indent="-285750" lvl="1" marL="742950" rtl="0" algn="just">
              <a:lnSpc>
                <a:spcPct val="100000"/>
              </a:lnSpc>
              <a:spcBef>
                <a:spcPts val="518"/>
              </a:spcBef>
              <a:spcAft>
                <a:spcPts val="0"/>
              </a:spcAft>
              <a:buClr>
                <a:schemeClr val="dk1"/>
              </a:buClr>
              <a:buSzPct val="100000"/>
              <a:buFont typeface="Courier New"/>
              <a:buChar char="o"/>
            </a:pPr>
            <a:r>
              <a:rPr lang="en-US"/>
              <a:t>Frequent releases of the software</a:t>
            </a:r>
            <a:endParaRPr/>
          </a:p>
          <a:p>
            <a:pPr indent="-285750" lvl="1" marL="742950" rtl="0" algn="just">
              <a:lnSpc>
                <a:spcPct val="100000"/>
              </a:lnSpc>
              <a:spcBef>
                <a:spcPts val="518"/>
              </a:spcBef>
              <a:spcAft>
                <a:spcPts val="0"/>
              </a:spcAft>
              <a:buClr>
                <a:schemeClr val="dk1"/>
              </a:buClr>
              <a:buSzPct val="100000"/>
              <a:buFont typeface="Courier New"/>
              <a:buChar char="o"/>
            </a:pPr>
            <a:r>
              <a:rPr lang="en-US"/>
              <a:t>Continuous software improvement</a:t>
            </a:r>
            <a:endParaRPr/>
          </a:p>
          <a:p>
            <a:pPr indent="-285750" lvl="1" marL="742950" rtl="0" algn="just">
              <a:lnSpc>
                <a:spcPct val="100000"/>
              </a:lnSpc>
              <a:spcBef>
                <a:spcPts val="518"/>
              </a:spcBef>
              <a:spcAft>
                <a:spcPts val="0"/>
              </a:spcAft>
              <a:buClr>
                <a:schemeClr val="dk1"/>
              </a:buClr>
              <a:buSzPct val="100000"/>
              <a:buFont typeface="Courier New"/>
              <a:buChar char="o"/>
            </a:pPr>
            <a:r>
              <a:rPr lang="en-US"/>
              <a:t>Test-first development </a:t>
            </a:r>
            <a:endParaRPr/>
          </a:p>
          <a:p>
            <a:pPr indent="-285750" lvl="1" marL="742950" rtl="0" algn="just">
              <a:lnSpc>
                <a:spcPct val="100000"/>
              </a:lnSpc>
              <a:spcBef>
                <a:spcPts val="518"/>
              </a:spcBef>
              <a:spcAft>
                <a:spcPts val="0"/>
              </a:spcAft>
              <a:buClr>
                <a:schemeClr val="dk1"/>
              </a:buClr>
              <a:buSzPct val="100000"/>
              <a:buFont typeface="Courier New"/>
              <a:buChar char="o"/>
            </a:pPr>
            <a:r>
              <a:rPr lang="en-US"/>
              <a:t>Customer participation in the development team </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762" name="Google Shape;762;p61"/>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763" name="Google Shape;763;p61"/>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64" name="Google Shape;764;p61"/>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Key points</a:t>
            </a:r>
            <a:endParaRPr/>
          </a:p>
        </p:txBody>
      </p:sp>
      <p:sp>
        <p:nvSpPr>
          <p:cNvPr id="770" name="Google Shape;770;p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just">
              <a:lnSpc>
                <a:spcPct val="100000"/>
              </a:lnSpc>
              <a:spcBef>
                <a:spcPts val="0"/>
              </a:spcBef>
              <a:spcAft>
                <a:spcPts val="0"/>
              </a:spcAft>
              <a:buClr>
                <a:srgbClr val="C00000"/>
              </a:buClr>
              <a:buSzPct val="100000"/>
              <a:buChar char="•"/>
            </a:pPr>
            <a:r>
              <a:rPr lang="en-US">
                <a:solidFill>
                  <a:srgbClr val="C00000"/>
                </a:solidFill>
              </a:rPr>
              <a:t>Scrum </a:t>
            </a:r>
            <a:r>
              <a:rPr lang="en-US"/>
              <a:t>is an agile method that provides a project management framework </a:t>
            </a:r>
            <a:endParaRPr/>
          </a:p>
          <a:p>
            <a:pPr indent="-285750" lvl="1" marL="742950" rtl="0" algn="just">
              <a:lnSpc>
                <a:spcPct val="100000"/>
              </a:lnSpc>
              <a:spcBef>
                <a:spcPts val="518"/>
              </a:spcBef>
              <a:spcAft>
                <a:spcPts val="0"/>
              </a:spcAft>
              <a:buClr>
                <a:schemeClr val="dk1"/>
              </a:buClr>
              <a:buSzPct val="100000"/>
              <a:buFont typeface="Courier New"/>
              <a:buChar char="o"/>
            </a:pPr>
            <a:r>
              <a:rPr lang="en-US"/>
              <a:t>It is centered round a set of sprints, which are fixed time periods when a system increment is developed </a:t>
            </a:r>
            <a:endParaRPr/>
          </a:p>
          <a:p>
            <a:pPr indent="-342900" lvl="0" marL="342900" rtl="0" algn="just">
              <a:lnSpc>
                <a:spcPct val="100000"/>
              </a:lnSpc>
              <a:spcBef>
                <a:spcPts val="592"/>
              </a:spcBef>
              <a:spcAft>
                <a:spcPts val="0"/>
              </a:spcAft>
              <a:buClr>
                <a:schemeClr val="dk1"/>
              </a:buClr>
              <a:buSzPct val="100000"/>
              <a:buChar char="•"/>
            </a:pPr>
            <a:r>
              <a:rPr lang="en-US"/>
              <a:t>Many practical development methods are a </a:t>
            </a:r>
            <a:r>
              <a:rPr lang="en-US">
                <a:solidFill>
                  <a:srgbClr val="C00000"/>
                </a:solidFill>
              </a:rPr>
              <a:t>mixture of plan-based and agile development</a:t>
            </a:r>
            <a:r>
              <a:rPr lang="en-US"/>
              <a:t> </a:t>
            </a:r>
            <a:endParaRPr/>
          </a:p>
          <a:p>
            <a:pPr indent="-342900" lvl="0" marL="342900" rtl="0" algn="just">
              <a:lnSpc>
                <a:spcPct val="100000"/>
              </a:lnSpc>
              <a:spcBef>
                <a:spcPts val="592"/>
              </a:spcBef>
              <a:spcAft>
                <a:spcPts val="0"/>
              </a:spcAft>
              <a:buClr>
                <a:schemeClr val="dk1"/>
              </a:buClr>
              <a:buSzPct val="100000"/>
              <a:buChar char="•"/>
            </a:pPr>
            <a:r>
              <a:rPr lang="en-US"/>
              <a:t>Scaling agile methods for large systems is difficult </a:t>
            </a:r>
            <a:endParaRPr/>
          </a:p>
          <a:p>
            <a:pPr indent="-285750" lvl="1" marL="742950" rtl="0" algn="just">
              <a:lnSpc>
                <a:spcPct val="100000"/>
              </a:lnSpc>
              <a:spcBef>
                <a:spcPts val="518"/>
              </a:spcBef>
              <a:spcAft>
                <a:spcPts val="0"/>
              </a:spcAft>
              <a:buClr>
                <a:schemeClr val="dk1"/>
              </a:buClr>
              <a:buSzPct val="100000"/>
              <a:buFont typeface="Courier New"/>
              <a:buChar char="o"/>
            </a:pPr>
            <a:r>
              <a:rPr lang="en-US"/>
              <a:t>Large systems need up-front design and some documentation and organizational practice may conflict with the informality of agile approaches </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771" name="Google Shape;771;p62"/>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772" name="Google Shape;772;p62"/>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73" name="Google Shape;773;p62"/>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Development</a:t>
            </a:r>
            <a:endParaRPr/>
          </a:p>
        </p:txBody>
      </p:sp>
      <p:sp>
        <p:nvSpPr>
          <p:cNvPr id="148" name="Google Shape;148;p7"/>
          <p:cNvSpPr txBox="1"/>
          <p:nvPr>
            <p:ph idx="1" type="body"/>
          </p:nvPr>
        </p:nvSpPr>
        <p:spPr>
          <a:xfrm>
            <a:off x="457200" y="1752600"/>
            <a:ext cx="8229600" cy="43735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Program specification, design and implementation are </a:t>
            </a:r>
            <a:r>
              <a:rPr lang="en-US">
                <a:solidFill>
                  <a:srgbClr val="C00000"/>
                </a:solidFill>
              </a:rPr>
              <a:t>inter-leaved</a:t>
            </a:r>
            <a:endParaRPr/>
          </a:p>
          <a:p>
            <a:pPr indent="-342900" lvl="0" marL="342900" rtl="0" algn="l">
              <a:lnSpc>
                <a:spcPct val="100000"/>
              </a:lnSpc>
              <a:spcBef>
                <a:spcPts val="592"/>
              </a:spcBef>
              <a:spcAft>
                <a:spcPts val="0"/>
              </a:spcAft>
              <a:buClr>
                <a:schemeClr val="dk1"/>
              </a:buClr>
              <a:buSzPct val="100000"/>
              <a:buChar char="•"/>
            </a:pPr>
            <a:r>
              <a:rPr lang="en-US"/>
              <a:t>The system is developed as a </a:t>
            </a:r>
            <a:r>
              <a:rPr lang="en-US">
                <a:solidFill>
                  <a:srgbClr val="C00000"/>
                </a:solidFill>
              </a:rPr>
              <a:t>series of versions</a:t>
            </a:r>
            <a:r>
              <a:rPr lang="en-US">
                <a:solidFill>
                  <a:srgbClr val="FF0000"/>
                </a:solidFill>
              </a:rPr>
              <a:t> </a:t>
            </a:r>
            <a:r>
              <a:rPr lang="en-US"/>
              <a:t>or increments with stakeholders involved in version specification and evaluation</a:t>
            </a:r>
            <a:endParaRPr/>
          </a:p>
          <a:p>
            <a:pPr indent="-342900" lvl="0" marL="342900" rtl="0" algn="l">
              <a:lnSpc>
                <a:spcPct val="100000"/>
              </a:lnSpc>
              <a:spcBef>
                <a:spcPts val="592"/>
              </a:spcBef>
              <a:spcAft>
                <a:spcPts val="0"/>
              </a:spcAft>
              <a:buClr>
                <a:srgbClr val="C00000"/>
              </a:buClr>
              <a:buSzPct val="100000"/>
              <a:buChar char="•"/>
            </a:pPr>
            <a:r>
              <a:rPr lang="en-US">
                <a:solidFill>
                  <a:srgbClr val="C00000"/>
                </a:solidFill>
              </a:rPr>
              <a:t>Frequent delivery</a:t>
            </a:r>
            <a:r>
              <a:rPr lang="en-US">
                <a:solidFill>
                  <a:srgbClr val="FF0000"/>
                </a:solidFill>
              </a:rPr>
              <a:t> </a:t>
            </a:r>
            <a:r>
              <a:rPr lang="en-US"/>
              <a:t>of new versions for evaluation </a:t>
            </a:r>
            <a:endParaRPr/>
          </a:p>
          <a:p>
            <a:pPr indent="-342900" lvl="0" marL="342900" rtl="0" algn="l">
              <a:lnSpc>
                <a:spcPct val="100000"/>
              </a:lnSpc>
              <a:spcBef>
                <a:spcPts val="592"/>
              </a:spcBef>
              <a:spcAft>
                <a:spcPts val="0"/>
              </a:spcAft>
              <a:buClr>
                <a:srgbClr val="C00000"/>
              </a:buClr>
              <a:buSzPct val="100000"/>
              <a:buChar char="•"/>
            </a:pPr>
            <a:r>
              <a:rPr lang="en-US">
                <a:solidFill>
                  <a:srgbClr val="C00000"/>
                </a:solidFill>
              </a:rPr>
              <a:t>Extensive tool</a:t>
            </a:r>
            <a:r>
              <a:rPr lang="en-US">
                <a:solidFill>
                  <a:srgbClr val="FF0000"/>
                </a:solidFill>
              </a:rPr>
              <a:t> </a:t>
            </a:r>
            <a:r>
              <a:rPr lang="en-US"/>
              <a:t>support (e.g. automated testing tools) used to support development</a:t>
            </a:r>
            <a:endParaRPr/>
          </a:p>
          <a:p>
            <a:pPr indent="-342900" lvl="0" marL="342900" rtl="0" algn="l">
              <a:lnSpc>
                <a:spcPct val="100000"/>
              </a:lnSpc>
              <a:spcBef>
                <a:spcPts val="592"/>
              </a:spcBef>
              <a:spcAft>
                <a:spcPts val="0"/>
              </a:spcAft>
              <a:buClr>
                <a:srgbClr val="C00000"/>
              </a:buClr>
              <a:buSzPct val="100000"/>
              <a:buChar char="•"/>
            </a:pPr>
            <a:r>
              <a:rPr lang="en-US">
                <a:solidFill>
                  <a:srgbClr val="C00000"/>
                </a:solidFill>
              </a:rPr>
              <a:t>Minimal documentation</a:t>
            </a:r>
            <a:r>
              <a:rPr lang="en-US">
                <a:solidFill>
                  <a:srgbClr val="FF0000"/>
                </a:solidFill>
              </a:rPr>
              <a:t> </a:t>
            </a:r>
            <a:r>
              <a:rPr lang="en-US"/>
              <a:t>– focus on working code </a:t>
            </a:r>
            <a:endParaRPr/>
          </a:p>
          <a:p>
            <a:pPr indent="-154940" lvl="0" marL="342900" rtl="0" algn="l">
              <a:lnSpc>
                <a:spcPct val="100000"/>
              </a:lnSpc>
              <a:spcBef>
                <a:spcPts val="592"/>
              </a:spcBef>
              <a:spcAft>
                <a:spcPts val="0"/>
              </a:spcAft>
              <a:buClr>
                <a:schemeClr val="dk1"/>
              </a:buClr>
              <a:buSzPct val="100000"/>
              <a:buNone/>
            </a:pPr>
            <a:r>
              <a:t/>
            </a:r>
            <a:endParaRPr/>
          </a:p>
          <a:p>
            <a:pPr indent="-154940" lvl="0" marL="342900" rtl="0" algn="l">
              <a:lnSpc>
                <a:spcPct val="100000"/>
              </a:lnSpc>
              <a:spcBef>
                <a:spcPts val="592"/>
              </a:spcBef>
              <a:spcAft>
                <a:spcPts val="0"/>
              </a:spcAft>
              <a:buClr>
                <a:schemeClr val="dk1"/>
              </a:buClr>
              <a:buSzPct val="100000"/>
              <a:buNone/>
            </a:pPr>
            <a:r>
              <a:t/>
            </a:r>
            <a:endParaRPr/>
          </a:p>
          <a:p>
            <a:pPr indent="0" lvl="0" marL="0" rtl="0" algn="l">
              <a:lnSpc>
                <a:spcPct val="100000"/>
              </a:lnSpc>
              <a:spcBef>
                <a:spcPts val="592"/>
              </a:spcBef>
              <a:spcAft>
                <a:spcPts val="0"/>
              </a:spcAft>
              <a:buClr>
                <a:schemeClr val="dk1"/>
              </a:buClr>
              <a:buSzPct val="100000"/>
              <a:buNone/>
            </a:pPr>
            <a:r>
              <a:t/>
            </a:r>
            <a:endParaRPr/>
          </a:p>
        </p:txBody>
      </p:sp>
      <p:sp>
        <p:nvSpPr>
          <p:cNvPr id="149" name="Google Shape;149;p7"/>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150" name="Google Shape;150;p7"/>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1" name="Google Shape;151;p7"/>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Plan-Driven and Agile Development…</a:t>
            </a:r>
            <a:endParaRPr/>
          </a:p>
        </p:txBody>
      </p:sp>
      <p:sp>
        <p:nvSpPr>
          <p:cNvPr id="158" name="Google Shape;158;p8"/>
          <p:cNvSpPr/>
          <p:nvPr/>
        </p:nvSpPr>
        <p:spPr>
          <a:xfrm>
            <a:off x="1828800" y="1676400"/>
            <a:ext cx="5626089" cy="42767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8"/>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160" name="Google Shape;160;p8"/>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1" name="Google Shape;161;p8"/>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Plan-Driven and Agile Development</a:t>
            </a:r>
            <a:endParaRPr/>
          </a:p>
        </p:txBody>
      </p:sp>
      <p:sp>
        <p:nvSpPr>
          <p:cNvPr id="167" name="Google Shape;167;p9"/>
          <p:cNvSpPr txBox="1"/>
          <p:nvPr>
            <p:ph idx="1" type="body"/>
          </p:nvPr>
        </p:nvSpPr>
        <p:spPr>
          <a:xfrm>
            <a:off x="381000" y="17526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just">
              <a:lnSpc>
                <a:spcPct val="100000"/>
              </a:lnSpc>
              <a:spcBef>
                <a:spcPts val="0"/>
              </a:spcBef>
              <a:spcAft>
                <a:spcPts val="0"/>
              </a:spcAft>
              <a:buClr>
                <a:schemeClr val="dk1"/>
              </a:buClr>
              <a:buSzPct val="100000"/>
              <a:buChar char="•"/>
            </a:pPr>
            <a:r>
              <a:rPr b="1" lang="en-US"/>
              <a:t>Plan-driven development </a:t>
            </a:r>
            <a:endParaRPr/>
          </a:p>
          <a:p>
            <a:pPr indent="-285750" lvl="1" marL="742950" rtl="0" algn="just">
              <a:lnSpc>
                <a:spcPct val="100000"/>
              </a:lnSpc>
              <a:spcBef>
                <a:spcPts val="476"/>
              </a:spcBef>
              <a:spcAft>
                <a:spcPts val="0"/>
              </a:spcAft>
              <a:buClr>
                <a:schemeClr val="dk1"/>
              </a:buClr>
              <a:buSzPct val="100000"/>
              <a:buFont typeface="Courier New"/>
              <a:buChar char="o"/>
            </a:pPr>
            <a:r>
              <a:rPr lang="en-US"/>
              <a:t>A plan-driven approach to software engineering is based around </a:t>
            </a:r>
            <a:r>
              <a:rPr lang="en-US">
                <a:solidFill>
                  <a:srgbClr val="C00000"/>
                </a:solidFill>
              </a:rPr>
              <a:t>separate development stages</a:t>
            </a:r>
            <a:r>
              <a:rPr lang="en-US">
                <a:solidFill>
                  <a:srgbClr val="FF0000"/>
                </a:solidFill>
              </a:rPr>
              <a:t> </a:t>
            </a:r>
            <a:r>
              <a:rPr lang="en-US"/>
              <a:t>with the outputs to be produced at each of these stages planned in advance </a:t>
            </a:r>
            <a:endParaRPr/>
          </a:p>
          <a:p>
            <a:pPr indent="-285750" lvl="1" marL="742950" rtl="0" algn="just">
              <a:lnSpc>
                <a:spcPct val="100000"/>
              </a:lnSpc>
              <a:spcBef>
                <a:spcPts val="476"/>
              </a:spcBef>
              <a:spcAft>
                <a:spcPts val="0"/>
              </a:spcAft>
              <a:buClr>
                <a:schemeClr val="dk1"/>
              </a:buClr>
              <a:buSzPct val="100000"/>
              <a:buFont typeface="Courier New"/>
              <a:buChar char="o"/>
            </a:pPr>
            <a:r>
              <a:rPr lang="en-US"/>
              <a:t>Not necessarily waterfall model – plan-driven, incremental development is possible </a:t>
            </a:r>
            <a:endParaRPr/>
          </a:p>
          <a:p>
            <a:pPr indent="-285750" lvl="1" marL="742950" rtl="0" algn="just">
              <a:lnSpc>
                <a:spcPct val="100000"/>
              </a:lnSpc>
              <a:spcBef>
                <a:spcPts val="476"/>
              </a:spcBef>
              <a:spcAft>
                <a:spcPts val="0"/>
              </a:spcAft>
              <a:buClr>
                <a:srgbClr val="C00000"/>
              </a:buClr>
              <a:buSzPct val="100000"/>
              <a:buFont typeface="Courier New"/>
              <a:buChar char="o"/>
            </a:pPr>
            <a:r>
              <a:rPr lang="en-US">
                <a:solidFill>
                  <a:srgbClr val="C00000"/>
                </a:solidFill>
              </a:rPr>
              <a:t>Iteration</a:t>
            </a:r>
            <a:r>
              <a:rPr lang="en-US"/>
              <a:t> occurs within activities</a:t>
            </a:r>
            <a:endParaRPr/>
          </a:p>
          <a:p>
            <a:pPr indent="-342900" lvl="0" marL="342900" rtl="0" algn="just">
              <a:lnSpc>
                <a:spcPct val="100000"/>
              </a:lnSpc>
              <a:spcBef>
                <a:spcPts val="544"/>
              </a:spcBef>
              <a:spcAft>
                <a:spcPts val="0"/>
              </a:spcAft>
              <a:buClr>
                <a:schemeClr val="dk1"/>
              </a:buClr>
              <a:buSzPct val="100000"/>
              <a:buChar char="•"/>
            </a:pPr>
            <a:r>
              <a:rPr b="1" lang="en-US"/>
              <a:t>Agile development </a:t>
            </a:r>
            <a:endParaRPr/>
          </a:p>
          <a:p>
            <a:pPr indent="-285750" lvl="1" marL="742950" rtl="0" algn="just">
              <a:lnSpc>
                <a:spcPct val="100000"/>
              </a:lnSpc>
              <a:spcBef>
                <a:spcPts val="476"/>
              </a:spcBef>
              <a:spcAft>
                <a:spcPts val="0"/>
              </a:spcAft>
              <a:buClr>
                <a:schemeClr val="dk1"/>
              </a:buClr>
              <a:buSzPct val="100000"/>
              <a:buFont typeface="Courier New"/>
              <a:buChar char="o"/>
            </a:pPr>
            <a:r>
              <a:rPr lang="en-US"/>
              <a:t>Deliver ideally 2-3 weeks</a:t>
            </a:r>
            <a:endParaRPr/>
          </a:p>
          <a:p>
            <a:pPr indent="-285750" lvl="1" marL="742950" rtl="0" algn="just">
              <a:lnSpc>
                <a:spcPct val="100000"/>
              </a:lnSpc>
              <a:spcBef>
                <a:spcPts val="476"/>
              </a:spcBef>
              <a:spcAft>
                <a:spcPts val="0"/>
              </a:spcAft>
              <a:buClr>
                <a:schemeClr val="dk1"/>
              </a:buClr>
              <a:buSzPct val="100000"/>
              <a:buFont typeface="Courier New"/>
              <a:buChar char="o"/>
            </a:pPr>
            <a:r>
              <a:rPr lang="en-US"/>
              <a:t>Specification, design, implementation and testing are </a:t>
            </a:r>
            <a:r>
              <a:rPr lang="en-US">
                <a:solidFill>
                  <a:srgbClr val="C00000"/>
                </a:solidFill>
              </a:rPr>
              <a:t>inter-leaved</a:t>
            </a:r>
            <a:r>
              <a:rPr lang="en-US">
                <a:solidFill>
                  <a:srgbClr val="FF0000"/>
                </a:solidFill>
              </a:rPr>
              <a:t> </a:t>
            </a:r>
            <a:r>
              <a:rPr lang="en-US"/>
              <a:t>and the outputs from the development process are decided through a process of negotiation during the software development process</a:t>
            </a:r>
            <a:endParaRPr/>
          </a:p>
          <a:p>
            <a:pPr indent="-170180" lvl="0" marL="342900" rtl="0" algn="l">
              <a:lnSpc>
                <a:spcPct val="100000"/>
              </a:lnSpc>
              <a:spcBef>
                <a:spcPts val="544"/>
              </a:spcBef>
              <a:spcAft>
                <a:spcPts val="0"/>
              </a:spcAft>
              <a:buClr>
                <a:schemeClr val="dk1"/>
              </a:buClr>
              <a:buSzPct val="100000"/>
              <a:buNone/>
            </a:pPr>
            <a:r>
              <a:t/>
            </a:r>
            <a:endParaRPr/>
          </a:p>
        </p:txBody>
      </p:sp>
      <p:sp>
        <p:nvSpPr>
          <p:cNvPr id="168" name="Google Shape;168;p9"/>
          <p:cNvSpPr txBox="1"/>
          <p:nvPr>
            <p:ph idx="11" type="ftr"/>
          </p:nvPr>
        </p:nvSpPr>
        <p:spPr>
          <a:xfrm>
            <a:off x="2469777" y="6620436"/>
            <a:ext cx="4191000" cy="30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Software Engineering</a:t>
            </a:r>
            <a:endParaRPr/>
          </a:p>
        </p:txBody>
      </p:sp>
      <p:sp>
        <p:nvSpPr>
          <p:cNvPr id="169" name="Google Shape;169;p9"/>
          <p:cNvSpPr txBox="1"/>
          <p:nvPr>
            <p:ph idx="12" type="sldNum"/>
          </p:nvPr>
        </p:nvSpPr>
        <p:spPr>
          <a:xfrm>
            <a:off x="6553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0" name="Google Shape;170;p9"/>
          <p:cNvSpPr txBox="1"/>
          <p:nvPr>
            <p:ph idx="10" type="dt"/>
          </p:nvPr>
        </p:nvSpPr>
        <p:spPr>
          <a:xfrm>
            <a:off x="457200" y="6598396"/>
            <a:ext cx="21336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2012-07-30T02:22:00Z</dcterms:created>
  <dc:creator>Referee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1033-11.2.0.9075</vt:lpwstr>
  </property>
</Properties>
</file>